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66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97" d="100"/>
          <a:sy n="97" d="100"/>
        </p:scale>
        <p:origin x="86" y="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1578663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96654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761999"/>
            <a:ext cx="2628900" cy="54149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761999"/>
            <a:ext cx="7734300" cy="54149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70458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6976166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1230102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275303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68338"/>
            <a:ext cx="10515600" cy="10842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8800"/>
            <a:ext cx="5157787"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743199"/>
            <a:ext cx="5157787" cy="34464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8800"/>
            <a:ext cx="5183188"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743199"/>
            <a:ext cx="5183188" cy="3446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1433075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146866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4036112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400605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AA70F276-1833-4A75-9C1D-A56E2295A68D}" type="datetimeFigureOut">
              <a:rPr lang="en-US" smtClean="0"/>
              <a:t>9/16/2022</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‹N›</a:t>
            </a:fld>
            <a:endParaRPr lang="en-US"/>
          </a:p>
        </p:txBody>
      </p:sp>
    </p:spTree>
    <p:extLst>
      <p:ext uri="{BB962C8B-B14F-4D97-AF65-F5344CB8AC3E}">
        <p14:creationId xmlns:p14="http://schemas.microsoft.com/office/powerpoint/2010/main" val="3005155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AA70F276-1833-4A75-9C1D-A56E2295A68D}" type="datetimeFigureOut">
              <a:rPr lang="en-US" smtClean="0"/>
              <a:pPr/>
              <a:t>9/16/2022</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‹N›</a:t>
            </a:fld>
            <a:endParaRPr lang="en-US"/>
          </a:p>
        </p:txBody>
      </p:sp>
    </p:spTree>
    <p:extLst>
      <p:ext uri="{BB962C8B-B14F-4D97-AF65-F5344CB8AC3E}">
        <p14:creationId xmlns:p14="http://schemas.microsoft.com/office/powerpoint/2010/main" val="109810329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1" name="Rectangle 10">
            <a:extLst>
              <a:ext uri="{FF2B5EF4-FFF2-40B4-BE49-F238E27FC236}">
                <a16:creationId xmlns:a16="http://schemas.microsoft.com/office/drawing/2014/main" id="{1053C76E-D90C-413A-8E8C-91200175B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3EC1D3A-1FF2-4964-B5B8-D9215E597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B826AAEA-052B-0D4A-3F94-0B8C7298F5A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89"/>
          </a:xfrm>
          <a:prstGeom prst="rect">
            <a:avLst/>
          </a:prstGeom>
        </p:spPr>
      </p:pic>
      <p:sp>
        <p:nvSpPr>
          <p:cNvPr id="15" name="Rectangle 14">
            <a:extLst>
              <a:ext uri="{FF2B5EF4-FFF2-40B4-BE49-F238E27FC236}">
                <a16:creationId xmlns:a16="http://schemas.microsoft.com/office/drawing/2014/main" id="{3986DE6E-AFDF-401D-8D17-ECA387D93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62775" y="0"/>
            <a:ext cx="5229225"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64F2B12-715E-4D82-A6C9-0596F29844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346925" y="1255390"/>
            <a:ext cx="4008678" cy="4034028"/>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1D48CFCD-BE31-4CE9-A6B0-E4D1AD675C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087790" y="720056"/>
            <a:ext cx="3094425" cy="3113994"/>
          </a:xfrm>
          <a:prstGeom prst="ellipse">
            <a:avLst/>
          </a:prstGeom>
          <a:gradFill>
            <a:gsLst>
              <a:gs pos="0">
                <a:schemeClr val="accent1">
                  <a:alpha val="40000"/>
                </a:schemeClr>
              </a:gs>
              <a:gs pos="100000">
                <a:schemeClr val="accent1">
                  <a:lumMod val="20000"/>
                  <a:lumOff val="80000"/>
                  <a:alpha val="69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1E47E9B3-6859-431E-1D5F-6264535E3464}"/>
              </a:ext>
            </a:extLst>
          </p:cNvPr>
          <p:cNvSpPr>
            <a:spLocks noGrp="1"/>
          </p:cNvSpPr>
          <p:nvPr>
            <p:ph type="ctrTitle"/>
          </p:nvPr>
        </p:nvSpPr>
        <p:spPr>
          <a:xfrm>
            <a:off x="7334250" y="728905"/>
            <a:ext cx="4320340" cy="3184274"/>
          </a:xfrm>
        </p:spPr>
        <p:txBody>
          <a:bodyPr>
            <a:normAutofit/>
          </a:bodyPr>
          <a:lstStyle/>
          <a:p>
            <a:pPr algn="l"/>
            <a:r>
              <a:rPr lang="it-IT" dirty="0">
                <a:solidFill>
                  <a:srgbClr val="FFFFFF"/>
                </a:solidFill>
              </a:rPr>
              <a:t>Progetto di laboratorio di informatica</a:t>
            </a:r>
          </a:p>
        </p:txBody>
      </p:sp>
      <p:sp>
        <p:nvSpPr>
          <p:cNvPr id="3" name="Sottotitolo 2">
            <a:extLst>
              <a:ext uri="{FF2B5EF4-FFF2-40B4-BE49-F238E27FC236}">
                <a16:creationId xmlns:a16="http://schemas.microsoft.com/office/drawing/2014/main" id="{F5B4D151-1416-09E6-7A46-F78E11A1A5DB}"/>
              </a:ext>
            </a:extLst>
          </p:cNvPr>
          <p:cNvSpPr>
            <a:spLocks noGrp="1"/>
          </p:cNvSpPr>
          <p:nvPr>
            <p:ph type="subTitle" idx="1"/>
          </p:nvPr>
        </p:nvSpPr>
        <p:spPr>
          <a:xfrm>
            <a:off x="7334250" y="4072044"/>
            <a:ext cx="4320340" cy="1495379"/>
          </a:xfrm>
        </p:spPr>
        <p:txBody>
          <a:bodyPr>
            <a:normAutofit/>
          </a:bodyPr>
          <a:lstStyle/>
          <a:p>
            <a:pPr algn="l"/>
            <a:r>
              <a:rPr lang="it-IT" sz="2200" dirty="0">
                <a:solidFill>
                  <a:srgbClr val="FFFFFF"/>
                </a:solidFill>
              </a:rPr>
              <a:t>PETROLO RAFFAELE</a:t>
            </a:r>
            <a:br>
              <a:rPr lang="it-IT" sz="2200" dirty="0">
                <a:solidFill>
                  <a:srgbClr val="FFFFFF"/>
                </a:solidFill>
              </a:rPr>
            </a:br>
            <a:r>
              <a:rPr lang="it-IT" sz="2200" dirty="0">
                <a:solidFill>
                  <a:srgbClr val="FFFFFF"/>
                </a:solidFill>
              </a:rPr>
              <a:t>MAT. 220254</a:t>
            </a:r>
          </a:p>
        </p:txBody>
      </p:sp>
    </p:spTree>
    <p:extLst>
      <p:ext uri="{BB962C8B-B14F-4D97-AF65-F5344CB8AC3E}">
        <p14:creationId xmlns:p14="http://schemas.microsoft.com/office/powerpoint/2010/main" val="332963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9ACD68-C8C6-D442-6043-5A8C5700CA78}"/>
              </a:ext>
            </a:extLst>
          </p:cNvPr>
          <p:cNvSpPr>
            <a:spLocks noGrp="1"/>
          </p:cNvSpPr>
          <p:nvPr>
            <p:ph type="title"/>
          </p:nvPr>
        </p:nvSpPr>
        <p:spPr/>
        <p:txBody>
          <a:bodyPr>
            <a:normAutofit fontScale="90000"/>
          </a:bodyPr>
          <a:lstStyle/>
          <a:p>
            <a:r>
              <a:rPr lang="en-US" b="0" dirty="0">
                <a:solidFill>
                  <a:srgbClr val="C678DD"/>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card_generator</a:t>
            </a:r>
            <a:r>
              <a:rPr lang="en-US" b="0" dirty="0">
                <a:solidFill>
                  <a:srgbClr val="ABB2BF"/>
                </a:solidFill>
                <a:effectLst/>
                <a:latin typeface="Consolas" panose="020B0609020204030204" pitchFamily="49" charset="0"/>
              </a:rPr>
              <a:t>(</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user)</a:t>
            </a:r>
            <a:endParaRPr lang="it-IT" dirty="0"/>
          </a:p>
        </p:txBody>
      </p:sp>
      <p:sp>
        <p:nvSpPr>
          <p:cNvPr id="3" name="Segnaposto contenuto 2">
            <a:extLst>
              <a:ext uri="{FF2B5EF4-FFF2-40B4-BE49-F238E27FC236}">
                <a16:creationId xmlns:a16="http://schemas.microsoft.com/office/drawing/2014/main" id="{645E7228-AE6D-0D31-90F2-8AE12663F3FC}"/>
              </a:ext>
            </a:extLst>
          </p:cNvPr>
          <p:cNvSpPr>
            <a:spLocks noGrp="1"/>
          </p:cNvSpPr>
          <p:nvPr>
            <p:ph idx="1"/>
          </p:nvPr>
        </p:nvSpPr>
        <p:spPr/>
        <p:txBody>
          <a:bodyPr/>
          <a:lstStyle/>
          <a:p>
            <a:pPr marL="228600" indent="0">
              <a:buNone/>
            </a:pPr>
            <a:r>
              <a:rPr lang="it-IT" dirty="0"/>
              <a:t>Questa funzione utilizzando la </a:t>
            </a:r>
            <a:r>
              <a:rPr lang="it-IT" dirty="0" err="1"/>
              <a:t>struct</a:t>
            </a:r>
            <a:r>
              <a:rPr lang="it-IT" dirty="0"/>
              <a:t> precedente legge nel file user una </a:t>
            </a:r>
            <a:r>
              <a:rPr lang="it-IT" dirty="0" err="1"/>
              <a:t>sizeof</a:t>
            </a:r>
            <a:r>
              <a:rPr lang="it-IT" dirty="0"/>
              <a:t>(</a:t>
            </a:r>
            <a:r>
              <a:rPr lang="it-IT" dirty="0" err="1"/>
              <a:t>utente_t</a:t>
            </a:r>
            <a:r>
              <a:rPr lang="it-IT" dirty="0"/>
              <a:t>) nel senso che mi vado a prendere tutti i dati utente in modo da poter generare una carta di credito che abbia come intestatario la stringa «Nome Cognome» e poi generare casualmente un numero di carta, un CVV e un codice e salvarlo nel file user. Tutto sarà stampato a video.</a:t>
            </a:r>
          </a:p>
        </p:txBody>
      </p:sp>
    </p:spTree>
    <p:extLst>
      <p:ext uri="{BB962C8B-B14F-4D97-AF65-F5344CB8AC3E}">
        <p14:creationId xmlns:p14="http://schemas.microsoft.com/office/powerpoint/2010/main" val="3463966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1C7916-8663-462F-4A15-9E005FACC196}"/>
              </a:ext>
            </a:extLst>
          </p:cNvPr>
          <p:cNvSpPr>
            <a:spLocks noGrp="1"/>
          </p:cNvSpPr>
          <p:nvPr>
            <p:ph type="title"/>
          </p:nvPr>
        </p:nvSpPr>
        <p:spPr/>
        <p:txBody>
          <a:bodyPr/>
          <a:lstStyle/>
          <a:p>
            <a:r>
              <a:rPr lang="it-IT" dirty="0"/>
              <a:t>Case : si</a:t>
            </a:r>
          </a:p>
        </p:txBody>
      </p:sp>
      <p:sp>
        <p:nvSpPr>
          <p:cNvPr id="3" name="Segnaposto contenuto 2">
            <a:extLst>
              <a:ext uri="{FF2B5EF4-FFF2-40B4-BE49-F238E27FC236}">
                <a16:creationId xmlns:a16="http://schemas.microsoft.com/office/drawing/2014/main" id="{04FEC5F8-E934-6CC3-6E3D-04557C131BAA}"/>
              </a:ext>
            </a:extLst>
          </p:cNvPr>
          <p:cNvSpPr>
            <a:spLocks noGrp="1"/>
          </p:cNvSpPr>
          <p:nvPr>
            <p:ph idx="1"/>
          </p:nvPr>
        </p:nvSpPr>
        <p:spPr/>
        <p:txBody>
          <a:bodyPr>
            <a:normAutofit fontScale="70000" lnSpcReduction="20000"/>
          </a:bodyPr>
          <a:lstStyle/>
          <a:p>
            <a:pPr marL="228600" indent="0">
              <a:buNone/>
            </a:pPr>
            <a:r>
              <a:rPr lang="it-IT" dirty="0"/>
              <a:t>Abbiamo visto cosa accade se l’utente non ha un account, vediamo ora cosa succede se l’utente digita «si» e vuole fare l’accesso al suo account. Anche qui verrà chiesto di inserire un user e si effettuerà il check con la funziona «</a:t>
            </a:r>
            <a:r>
              <a:rPr lang="it-IT" dirty="0" err="1"/>
              <a:t>trovautente</a:t>
            </a:r>
            <a:r>
              <a:rPr lang="it-IT" dirty="0"/>
              <a:t>» se l’user non esiste l’utente sarà avvisato che l’user a cui sta cercando di accedere non esiste. Quando si sarà inserito l’user corretto sarà richiesta la password, si effettuerà il check con la funzione nuovo utente e se andrà a buon fine saremo reindirizzati al menù principale altrimenti saremo avvisati che la password è errata e potremmo riprovare. E’ prevista una procedura di recupera password ogni volta che si inserisce una password errata per 3 volte si potrà scegliere di reimpostare o meno la password. Per fare ciò ci sono due funzioni: </a:t>
            </a:r>
          </a:p>
          <a:p>
            <a:pPr marL="228600" indent="0">
              <a:buNone/>
            </a:pPr>
            <a:r>
              <a:rPr lang="en-US" b="0" dirty="0">
                <a:solidFill>
                  <a:srgbClr val="C678DD"/>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pass_recovery</a:t>
            </a:r>
            <a:r>
              <a:rPr lang="en-US" b="0" dirty="0">
                <a:solidFill>
                  <a:srgbClr val="ABB2BF"/>
                </a:solidFill>
                <a:effectLst/>
                <a:latin typeface="Consolas" panose="020B0609020204030204" pitchFamily="49" charset="0"/>
              </a:rPr>
              <a:t>(</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user)</a:t>
            </a:r>
          </a:p>
          <a:p>
            <a:pPr marL="228600" indent="0">
              <a:buNone/>
            </a:pPr>
            <a:r>
              <a:rPr lang="en-US" b="0" dirty="0">
                <a:solidFill>
                  <a:srgbClr val="C678DD"/>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new_pass</a:t>
            </a:r>
            <a:r>
              <a:rPr lang="en-US" b="0" dirty="0">
                <a:solidFill>
                  <a:srgbClr val="ABB2BF"/>
                </a:solidFill>
                <a:effectLst/>
                <a:latin typeface="Consolas" panose="020B0609020204030204" pitchFamily="49" charset="0"/>
              </a:rPr>
              <a:t>(</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user, </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err="1">
                <a:solidFill>
                  <a:srgbClr val="ABB2BF"/>
                </a:solidFill>
                <a:effectLst/>
                <a:latin typeface="Consolas" panose="020B0609020204030204" pitchFamily="49" charset="0"/>
              </a:rPr>
              <a:t>psw</a:t>
            </a:r>
            <a:r>
              <a:rPr lang="en-US"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556309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F5F631-00FC-12F9-37B6-DABA673BEF76}"/>
              </a:ext>
            </a:extLst>
          </p:cNvPr>
          <p:cNvSpPr>
            <a:spLocks noGrp="1"/>
          </p:cNvSpPr>
          <p:nvPr>
            <p:ph type="title"/>
          </p:nvPr>
        </p:nvSpPr>
        <p:spPr/>
        <p:txBody>
          <a:bodyPr>
            <a:normAutofit fontScale="90000"/>
          </a:bodyPr>
          <a:lstStyle/>
          <a:p>
            <a:r>
              <a:rPr lang="en-US" b="0" dirty="0">
                <a:solidFill>
                  <a:srgbClr val="C678DD"/>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pass_recovery</a:t>
            </a:r>
            <a:r>
              <a:rPr lang="en-US" b="0" dirty="0">
                <a:solidFill>
                  <a:srgbClr val="ABB2BF"/>
                </a:solidFill>
                <a:effectLst/>
                <a:latin typeface="Consolas" panose="020B0609020204030204" pitchFamily="49" charset="0"/>
              </a:rPr>
              <a:t>(</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user)</a:t>
            </a:r>
            <a:br>
              <a:rPr lang="en-US" b="0" dirty="0">
                <a:solidFill>
                  <a:srgbClr val="ABB2BF"/>
                </a:solidFill>
                <a:effectLst/>
                <a:latin typeface="Consolas" panose="020B0609020204030204" pitchFamily="49" charset="0"/>
              </a:rPr>
            </a:br>
            <a:endParaRPr lang="it-IT" dirty="0"/>
          </a:p>
        </p:txBody>
      </p:sp>
      <p:sp>
        <p:nvSpPr>
          <p:cNvPr id="3" name="Segnaposto contenuto 2">
            <a:extLst>
              <a:ext uri="{FF2B5EF4-FFF2-40B4-BE49-F238E27FC236}">
                <a16:creationId xmlns:a16="http://schemas.microsoft.com/office/drawing/2014/main" id="{15F39197-C093-B214-F5DF-7AB97FD949FD}"/>
              </a:ext>
            </a:extLst>
          </p:cNvPr>
          <p:cNvSpPr>
            <a:spLocks noGrp="1"/>
          </p:cNvSpPr>
          <p:nvPr>
            <p:ph idx="1"/>
          </p:nvPr>
        </p:nvSpPr>
        <p:spPr/>
        <p:txBody>
          <a:bodyPr>
            <a:normAutofit fontScale="92500" lnSpcReduction="20000"/>
          </a:bodyPr>
          <a:lstStyle/>
          <a:p>
            <a:pPr marL="228600" indent="0">
              <a:buNone/>
            </a:pPr>
            <a:r>
              <a:rPr lang="it-IT" dirty="0"/>
              <a:t>Questa funzione chiede se si vuole reimpostare la password, se si inserisce «no» allora ti fa continuare a provare la password, se si inseriscono cose a caso ti dice</a:t>
            </a:r>
          </a:p>
          <a:p>
            <a:pPr marL="228600" indent="0">
              <a:buNone/>
            </a:pPr>
            <a:r>
              <a:rPr lang="it-IT" dirty="0">
                <a:solidFill>
                  <a:srgbClr val="98C379"/>
                </a:solidFill>
                <a:latin typeface="Consolas" panose="020B0609020204030204" pitchFamily="49" charset="0"/>
              </a:rPr>
              <a:t>«</a:t>
            </a:r>
            <a:r>
              <a:rPr lang="it-IT" b="0" dirty="0">
                <a:solidFill>
                  <a:srgbClr val="98C379"/>
                </a:solidFill>
                <a:effectLst/>
                <a:latin typeface="Consolas" panose="020B0609020204030204" pitchFamily="49" charset="0"/>
              </a:rPr>
              <a:t>Non ho capito riprova»</a:t>
            </a:r>
            <a:endParaRPr lang="it-IT" dirty="0"/>
          </a:p>
          <a:p>
            <a:pPr marL="228600" indent="0">
              <a:buNone/>
            </a:pPr>
            <a:r>
              <a:rPr lang="it-IT" dirty="0"/>
              <a:t>se si inserisce «si» invece si chiederanno le generalità dell’user a cui si vuole accedere e se il confronto tra quello che si è inserito combacia con ciò che è memorizzato nel file user allora sarà permesso di reimpostare la password altrimenti sarai avvisato che i dati inseriti non combaciano con l’user a cui stai cercando di accedere.</a:t>
            </a:r>
            <a:endParaRPr lang="it-IT" b="0" dirty="0">
              <a:solidFill>
                <a:srgbClr val="98C379"/>
              </a:solidFill>
              <a:effectLst/>
              <a:latin typeface="Consolas" panose="020B0609020204030204" pitchFamily="49" charset="0"/>
            </a:endParaRPr>
          </a:p>
          <a:p>
            <a:pPr marL="228600" indent="0">
              <a:buNone/>
            </a:pPr>
            <a:endParaRPr lang="it-IT" b="0" dirty="0">
              <a:solidFill>
                <a:schemeClr val="tx1"/>
              </a:solidFill>
              <a:effectLst/>
              <a:latin typeface="Consolas" panose="020B0609020204030204" pitchFamily="49" charset="0"/>
            </a:endParaRPr>
          </a:p>
        </p:txBody>
      </p:sp>
    </p:spTree>
    <p:extLst>
      <p:ext uri="{BB962C8B-B14F-4D97-AF65-F5344CB8AC3E}">
        <p14:creationId xmlns:p14="http://schemas.microsoft.com/office/powerpoint/2010/main" val="1831229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477FE1-7A1B-748E-3985-A30DBFC83574}"/>
              </a:ext>
            </a:extLst>
          </p:cNvPr>
          <p:cNvSpPr>
            <a:spLocks noGrp="1"/>
          </p:cNvSpPr>
          <p:nvPr>
            <p:ph type="title"/>
          </p:nvPr>
        </p:nvSpPr>
        <p:spPr/>
        <p:txBody>
          <a:bodyPr>
            <a:normAutofit/>
          </a:bodyPr>
          <a:lstStyle/>
          <a:p>
            <a:r>
              <a:rPr lang="en-US" sz="4200" b="0" dirty="0">
                <a:solidFill>
                  <a:srgbClr val="C678DD"/>
                </a:solidFill>
                <a:effectLst/>
                <a:latin typeface="Consolas" panose="020B0609020204030204" pitchFamily="49" charset="0"/>
              </a:rPr>
              <a:t>int</a:t>
            </a:r>
            <a:r>
              <a:rPr lang="en-US" sz="4200" b="0" dirty="0">
                <a:solidFill>
                  <a:srgbClr val="ABB2BF"/>
                </a:solidFill>
                <a:effectLst/>
                <a:latin typeface="Consolas" panose="020B0609020204030204" pitchFamily="49" charset="0"/>
              </a:rPr>
              <a:t> </a:t>
            </a:r>
            <a:r>
              <a:rPr lang="en-US" sz="4200" b="0" dirty="0" err="1">
                <a:solidFill>
                  <a:srgbClr val="61AFEF"/>
                </a:solidFill>
                <a:effectLst/>
                <a:latin typeface="Consolas" panose="020B0609020204030204" pitchFamily="49" charset="0"/>
              </a:rPr>
              <a:t>new_pass</a:t>
            </a:r>
            <a:r>
              <a:rPr lang="en-US" sz="4200" b="0" dirty="0">
                <a:solidFill>
                  <a:srgbClr val="ABB2BF"/>
                </a:solidFill>
                <a:effectLst/>
                <a:latin typeface="Consolas" panose="020B0609020204030204" pitchFamily="49" charset="0"/>
              </a:rPr>
              <a:t>(</a:t>
            </a:r>
            <a:r>
              <a:rPr lang="en-US" sz="4200" b="0" dirty="0">
                <a:solidFill>
                  <a:srgbClr val="C678DD"/>
                </a:solidFill>
                <a:effectLst/>
                <a:latin typeface="Consolas" panose="020B0609020204030204" pitchFamily="49" charset="0"/>
              </a:rPr>
              <a:t>char</a:t>
            </a:r>
            <a:r>
              <a:rPr lang="en-US" sz="4200" b="0" dirty="0">
                <a:solidFill>
                  <a:srgbClr val="ABB2BF"/>
                </a:solidFill>
                <a:effectLst/>
                <a:latin typeface="Consolas" panose="020B0609020204030204" pitchFamily="49" charset="0"/>
              </a:rPr>
              <a:t> </a:t>
            </a:r>
            <a:r>
              <a:rPr lang="en-US" sz="4200" b="0" dirty="0">
                <a:solidFill>
                  <a:srgbClr val="C678DD"/>
                </a:solidFill>
                <a:effectLst/>
                <a:latin typeface="Consolas" panose="020B0609020204030204" pitchFamily="49" charset="0"/>
              </a:rPr>
              <a:t>*</a:t>
            </a:r>
            <a:r>
              <a:rPr lang="en-US" sz="4200" b="0" dirty="0">
                <a:solidFill>
                  <a:srgbClr val="ABB2BF"/>
                </a:solidFill>
                <a:effectLst/>
                <a:latin typeface="Consolas" panose="020B0609020204030204" pitchFamily="49" charset="0"/>
              </a:rPr>
              <a:t>user, </a:t>
            </a:r>
            <a:r>
              <a:rPr lang="en-US" sz="4200" b="0" dirty="0">
                <a:solidFill>
                  <a:srgbClr val="C678DD"/>
                </a:solidFill>
                <a:effectLst/>
                <a:latin typeface="Consolas" panose="020B0609020204030204" pitchFamily="49" charset="0"/>
              </a:rPr>
              <a:t>char</a:t>
            </a:r>
            <a:r>
              <a:rPr lang="en-US" sz="4200" b="0" dirty="0">
                <a:solidFill>
                  <a:srgbClr val="ABB2BF"/>
                </a:solidFill>
                <a:effectLst/>
                <a:latin typeface="Consolas" panose="020B0609020204030204" pitchFamily="49" charset="0"/>
              </a:rPr>
              <a:t> </a:t>
            </a:r>
            <a:r>
              <a:rPr lang="en-US" sz="4200" b="0" dirty="0">
                <a:solidFill>
                  <a:srgbClr val="C678DD"/>
                </a:solidFill>
                <a:effectLst/>
                <a:latin typeface="Consolas" panose="020B0609020204030204" pitchFamily="49" charset="0"/>
              </a:rPr>
              <a:t>*</a:t>
            </a:r>
            <a:r>
              <a:rPr lang="en-US" sz="4200" b="0" dirty="0" err="1">
                <a:solidFill>
                  <a:srgbClr val="ABB2BF"/>
                </a:solidFill>
                <a:effectLst/>
                <a:latin typeface="Consolas" panose="020B0609020204030204" pitchFamily="49" charset="0"/>
              </a:rPr>
              <a:t>psw</a:t>
            </a:r>
            <a:r>
              <a:rPr lang="en-US" sz="4200" b="0" dirty="0">
                <a:solidFill>
                  <a:srgbClr val="ABB2BF"/>
                </a:solidFill>
                <a:effectLst/>
                <a:latin typeface="Consolas" panose="020B0609020204030204" pitchFamily="49" charset="0"/>
              </a:rPr>
              <a:t>)</a:t>
            </a:r>
            <a:endParaRPr lang="it-IT" sz="4200" dirty="0"/>
          </a:p>
        </p:txBody>
      </p:sp>
      <p:sp>
        <p:nvSpPr>
          <p:cNvPr id="3" name="Segnaposto contenuto 2">
            <a:extLst>
              <a:ext uri="{FF2B5EF4-FFF2-40B4-BE49-F238E27FC236}">
                <a16:creationId xmlns:a16="http://schemas.microsoft.com/office/drawing/2014/main" id="{BAD128CB-92C3-E3DF-8D2F-1219BE61CF45}"/>
              </a:ext>
            </a:extLst>
          </p:cNvPr>
          <p:cNvSpPr>
            <a:spLocks noGrp="1"/>
          </p:cNvSpPr>
          <p:nvPr>
            <p:ph idx="1"/>
          </p:nvPr>
        </p:nvSpPr>
        <p:spPr/>
        <p:txBody>
          <a:bodyPr/>
          <a:lstStyle/>
          <a:p>
            <a:pPr marL="228600" indent="0">
              <a:buNone/>
            </a:pPr>
            <a:r>
              <a:rPr lang="it-IT" dirty="0"/>
              <a:t>Se </a:t>
            </a:r>
            <a:r>
              <a:rPr lang="en-US" b="0" dirty="0" err="1">
                <a:solidFill>
                  <a:srgbClr val="61AFEF"/>
                </a:solidFill>
                <a:effectLst/>
                <a:latin typeface="Consolas" panose="020B0609020204030204" pitchFamily="49" charset="0"/>
              </a:rPr>
              <a:t>pass_recovery</a:t>
            </a:r>
            <a:r>
              <a:rPr lang="en-US" b="0" dirty="0">
                <a:solidFill>
                  <a:srgbClr val="61AFEF"/>
                </a:solidFill>
                <a:effectLst/>
                <a:latin typeface="Consolas" panose="020B0609020204030204" pitchFamily="49" charset="0"/>
              </a:rPr>
              <a:t> </a:t>
            </a:r>
            <a:r>
              <a:rPr lang="it-IT" dirty="0"/>
              <a:t>da il via libera allora sarà chiesto di inserire la nuova password e </a:t>
            </a:r>
            <a:r>
              <a:rPr lang="en-US" sz="2800" b="0" dirty="0" err="1">
                <a:solidFill>
                  <a:srgbClr val="61AFEF"/>
                </a:solidFill>
                <a:effectLst/>
                <a:latin typeface="Consolas" panose="020B0609020204030204" pitchFamily="49" charset="0"/>
              </a:rPr>
              <a:t>new_pass</a:t>
            </a:r>
            <a:r>
              <a:rPr lang="it-IT" dirty="0"/>
              <a:t> reimposterà effettivamente la </a:t>
            </a:r>
            <a:r>
              <a:rPr lang="it-IT" dirty="0">
                <a:solidFill>
                  <a:srgbClr val="5F666D"/>
                </a:solidFill>
              </a:rPr>
              <a:t>password</a:t>
            </a:r>
            <a:r>
              <a:rPr lang="it-IT" dirty="0"/>
              <a:t>, rinominando il file </a:t>
            </a:r>
            <a:r>
              <a:rPr lang="it-IT" dirty="0">
                <a:solidFill>
                  <a:srgbClr val="5F666D"/>
                </a:solidFill>
              </a:rPr>
              <a:t>«</a:t>
            </a:r>
            <a:r>
              <a:rPr lang="it-IT" dirty="0" err="1">
                <a:solidFill>
                  <a:srgbClr val="5F666D"/>
                </a:solidFill>
              </a:rPr>
              <a:t>NomeInserito.VecchiaPassword</a:t>
            </a:r>
            <a:r>
              <a:rPr lang="it-IT" dirty="0">
                <a:solidFill>
                  <a:srgbClr val="5F666D"/>
                </a:solidFill>
              </a:rPr>
              <a:t>» come «</a:t>
            </a:r>
            <a:r>
              <a:rPr lang="it-IT" dirty="0" err="1">
                <a:solidFill>
                  <a:srgbClr val="5F666D"/>
                </a:solidFill>
              </a:rPr>
              <a:t>NomeInserito.NuovaPassword</a:t>
            </a:r>
            <a:r>
              <a:rPr lang="it-IT" dirty="0">
                <a:solidFill>
                  <a:srgbClr val="5F666D"/>
                </a:solidFill>
              </a:rPr>
              <a:t>», in questo modo si potrà accedere all’account solo con la nuova password inserita. Saranno stampati a video user e vecchia password e a capo user e nuova password.</a:t>
            </a:r>
          </a:p>
        </p:txBody>
      </p:sp>
    </p:spTree>
    <p:extLst>
      <p:ext uri="{BB962C8B-B14F-4D97-AF65-F5344CB8AC3E}">
        <p14:creationId xmlns:p14="http://schemas.microsoft.com/office/powerpoint/2010/main" val="12589784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22A7468-C5BC-DBED-DF7C-8537E245331F}"/>
              </a:ext>
            </a:extLst>
          </p:cNvPr>
          <p:cNvSpPr>
            <a:spLocks noGrp="1"/>
          </p:cNvSpPr>
          <p:nvPr>
            <p:ph idx="1"/>
          </p:nvPr>
        </p:nvSpPr>
        <p:spPr>
          <a:xfrm>
            <a:off x="838200" y="855260"/>
            <a:ext cx="10515600" cy="5321703"/>
          </a:xfrm>
        </p:spPr>
        <p:txBody>
          <a:bodyPr/>
          <a:lstStyle/>
          <a:p>
            <a:pPr marL="228600" indent="0">
              <a:buNone/>
            </a:pPr>
            <a:r>
              <a:rPr lang="it-IT" dirty="0"/>
              <a:t>E’ previsto un numero di </a:t>
            </a:r>
            <a:r>
              <a:rPr lang="it-IT" dirty="0" err="1"/>
              <a:t>attempt</a:t>
            </a:r>
            <a:r>
              <a:rPr lang="it-IT" dirty="0"/>
              <a:t> per l’accesso o per il reimpostare la password. Se dopo 3 volte che compare il messaggio di </a:t>
            </a:r>
            <a:r>
              <a:rPr lang="it-IT" dirty="0" err="1"/>
              <a:t>reimpostamento</a:t>
            </a:r>
            <a:r>
              <a:rPr lang="it-IT" dirty="0"/>
              <a:t> password ancora non si è riusciti ad accedere il programma si chiude automaticamente per via dei troppi tentativi di accesso senza successo.</a:t>
            </a:r>
          </a:p>
          <a:p>
            <a:pPr marL="228600" indent="0">
              <a:buNone/>
            </a:pPr>
            <a:r>
              <a:rPr lang="it-IT" dirty="0"/>
              <a:t>Se si riesce ad accedere invece si andrà al menù principale.</a:t>
            </a:r>
          </a:p>
        </p:txBody>
      </p:sp>
    </p:spTree>
    <p:extLst>
      <p:ext uri="{BB962C8B-B14F-4D97-AF65-F5344CB8AC3E}">
        <p14:creationId xmlns:p14="http://schemas.microsoft.com/office/powerpoint/2010/main" val="371520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0AF7C8-797A-EF5E-BF1B-ED3A522002AD}"/>
              </a:ext>
            </a:extLst>
          </p:cNvPr>
          <p:cNvSpPr>
            <a:spLocks noGrp="1"/>
          </p:cNvSpPr>
          <p:nvPr>
            <p:ph type="title"/>
          </p:nvPr>
        </p:nvSpPr>
        <p:spPr/>
        <p:txBody>
          <a:bodyPr/>
          <a:lstStyle/>
          <a:p>
            <a:r>
              <a:rPr lang="it-IT" dirty="0"/>
              <a:t>Menù principale</a:t>
            </a:r>
          </a:p>
        </p:txBody>
      </p:sp>
      <p:sp>
        <p:nvSpPr>
          <p:cNvPr id="3" name="Segnaposto contenuto 2">
            <a:extLst>
              <a:ext uri="{FF2B5EF4-FFF2-40B4-BE49-F238E27FC236}">
                <a16:creationId xmlns:a16="http://schemas.microsoft.com/office/drawing/2014/main" id="{9273C596-B723-62E2-4E94-315AD0F8EC83}"/>
              </a:ext>
            </a:extLst>
          </p:cNvPr>
          <p:cNvSpPr>
            <a:spLocks noGrp="1"/>
          </p:cNvSpPr>
          <p:nvPr>
            <p:ph idx="1"/>
          </p:nvPr>
        </p:nvSpPr>
        <p:spPr/>
        <p:txBody>
          <a:bodyPr>
            <a:normAutofit fontScale="62500" lnSpcReduction="20000"/>
          </a:bodyPr>
          <a:lstStyle/>
          <a:p>
            <a:pPr marL="228600" indent="0">
              <a:buNone/>
            </a:pPr>
            <a:r>
              <a:rPr lang="it-IT" dirty="0"/>
              <a:t>Arrivati qui all’utente è permesso di fare le seguenti cose:</a:t>
            </a:r>
          </a:p>
          <a:p>
            <a:pPr marL="228600" indent="0">
              <a:buNone/>
            </a:pPr>
            <a:r>
              <a:rPr lang="it-IT" b="0" dirty="0">
                <a:solidFill>
                  <a:srgbClr val="98C379"/>
                </a:solidFill>
                <a:effectLst/>
                <a:latin typeface="Consolas" panose="020B0609020204030204" pitchFamily="49" charset="0"/>
              </a:rPr>
              <a:t>'s' : SALDO</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'e' : LISTA ENTRATE</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'u' : LISTA USCITE</a:t>
            </a:r>
            <a:endParaRPr lang="it-IT" b="0" dirty="0">
              <a:solidFill>
                <a:srgbClr val="56B6C2"/>
              </a:solidFill>
              <a:effectLst/>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'b' : BONIFICO</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'p' : PRELIEVO</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'v' : VERSAMENTO</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'i' : INFO CONTO</a:t>
            </a:r>
            <a:endParaRPr lang="it-IT" dirty="0">
              <a:solidFill>
                <a:srgbClr val="56B6C2"/>
              </a:solidFill>
              <a:latin typeface="Consolas" panose="020B0609020204030204" pitchFamily="49" charset="0"/>
            </a:endParaRPr>
          </a:p>
          <a:p>
            <a:pPr marL="228600" indent="0">
              <a:buNone/>
            </a:pPr>
            <a:r>
              <a:rPr lang="it-IT" b="0" dirty="0">
                <a:solidFill>
                  <a:srgbClr val="98C379"/>
                </a:solidFill>
                <a:effectLst/>
                <a:latin typeface="Consolas" panose="020B0609020204030204" pitchFamily="49" charset="0"/>
              </a:rPr>
              <a:t>'x' : ESCI</a:t>
            </a:r>
          </a:p>
          <a:p>
            <a:pPr marL="228600" indent="0">
              <a:buNone/>
            </a:pPr>
            <a:r>
              <a:rPr lang="it-IT" dirty="0"/>
              <a:t>In questa sezione di codice sono istanziate due liste, una chiamata «entrate» e un’altra «uscite», queste liste sono composte da una </a:t>
            </a:r>
            <a:r>
              <a:rPr lang="it-IT" dirty="0" err="1"/>
              <a:t>struct</a:t>
            </a:r>
            <a:r>
              <a:rPr lang="it-IT" dirty="0"/>
              <a:t> di tipo </a:t>
            </a:r>
            <a:r>
              <a:rPr lang="it-IT" dirty="0" err="1"/>
              <a:t>l_m</a:t>
            </a:r>
            <a:r>
              <a:rPr lang="it-IT" dirty="0"/>
              <a:t> che farò vedere in seguito :</a:t>
            </a:r>
          </a:p>
        </p:txBody>
      </p:sp>
    </p:spTree>
    <p:extLst>
      <p:ext uri="{BB962C8B-B14F-4D97-AF65-F5344CB8AC3E}">
        <p14:creationId xmlns:p14="http://schemas.microsoft.com/office/powerpoint/2010/main" val="3832797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B2DB7EE3-5F48-9A34-B50E-63556D352B0F}"/>
              </a:ext>
            </a:extLst>
          </p:cNvPr>
          <p:cNvSpPr>
            <a:spLocks noGrp="1"/>
          </p:cNvSpPr>
          <p:nvPr>
            <p:ph idx="1"/>
          </p:nvPr>
        </p:nvSpPr>
        <p:spPr>
          <a:xfrm>
            <a:off x="838200" y="705134"/>
            <a:ext cx="10515600" cy="5471829"/>
          </a:xfrm>
        </p:spPr>
        <p:txBody>
          <a:bodyPr>
            <a:normAutofit fontScale="47500" lnSpcReduction="20000"/>
          </a:bodyPr>
          <a:lstStyle/>
          <a:p>
            <a:pPr marL="228600" indent="0">
              <a:buNone/>
            </a:pPr>
            <a:r>
              <a:rPr lang="it-IT" b="0" dirty="0" err="1">
                <a:solidFill>
                  <a:srgbClr val="C678DD"/>
                </a:solidFill>
                <a:effectLst/>
                <a:latin typeface="Consolas" panose="020B0609020204030204" pitchFamily="49" charset="0"/>
              </a:rPr>
              <a:t>typedef</a:t>
            </a: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lista_movimenti</a:t>
            </a:r>
            <a:endParaRPr lang="it-IT" b="0" dirty="0">
              <a:solidFill>
                <a:srgbClr val="ABB2BF"/>
              </a:solidFill>
              <a:effectLst/>
              <a:latin typeface="Consolas" panose="020B0609020204030204" pitchFamily="49" charset="0"/>
            </a:endParaRPr>
          </a:p>
          <a:p>
            <a:pPr marL="228600" indent="0">
              <a:buNone/>
            </a:pP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E06C75"/>
                </a:solidFill>
                <a:effectLst/>
                <a:latin typeface="Consolas" panose="020B0609020204030204" pitchFamily="49" charset="0"/>
              </a:rPr>
              <a:t>data</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E06C75"/>
                </a:solidFill>
                <a:effectLst/>
                <a:latin typeface="Consolas" panose="020B0609020204030204" pitchFamily="49" charset="0"/>
              </a:rPr>
              <a:t>ora</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float</a:t>
            </a:r>
            <a:r>
              <a:rPr lang="it-IT" b="0" dirty="0">
                <a:solidFill>
                  <a:srgbClr val="ABB2BF"/>
                </a:solidFill>
                <a:effectLst/>
                <a:latin typeface="Consolas" panose="020B0609020204030204" pitchFamily="49" charset="0"/>
              </a:rPr>
              <a:t> </a:t>
            </a:r>
            <a:r>
              <a:rPr lang="it-IT" b="0" dirty="0">
                <a:solidFill>
                  <a:srgbClr val="E06C75"/>
                </a:solidFill>
                <a:effectLst/>
                <a:latin typeface="Consolas" panose="020B0609020204030204" pitchFamily="49" charset="0"/>
              </a:rPr>
              <a:t>importo</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a:t>
            </a:r>
            <a:r>
              <a:rPr lang="it-IT" b="0" dirty="0" err="1">
                <a:solidFill>
                  <a:srgbClr val="E5C07B"/>
                </a:solidFill>
                <a:effectLst/>
                <a:latin typeface="Consolas" panose="020B0609020204030204" pitchFamily="49" charset="0"/>
              </a:rPr>
              <a:t>l_m</a:t>
            </a:r>
            <a:r>
              <a:rPr lang="it-IT" b="0" dirty="0">
                <a:solidFill>
                  <a:srgbClr val="ABB2BF"/>
                </a:solidFill>
                <a:effectLst/>
                <a:latin typeface="Consolas" panose="020B0609020204030204" pitchFamily="49" charset="0"/>
              </a:rPr>
              <a:t>;</a:t>
            </a:r>
            <a:br>
              <a:rPr lang="it-IT" b="0" dirty="0">
                <a:solidFill>
                  <a:srgbClr val="ABB2BF"/>
                </a:solidFill>
                <a:effectLst/>
                <a:latin typeface="Consolas" panose="020B0609020204030204" pitchFamily="49" charset="0"/>
              </a:rPr>
            </a:br>
            <a:br>
              <a:rPr lang="it-IT" b="0" dirty="0">
                <a:solidFill>
                  <a:srgbClr val="ABB2BF"/>
                </a:solidFill>
                <a:effectLst/>
                <a:latin typeface="Consolas" panose="020B0609020204030204" pitchFamily="49" charset="0"/>
              </a:rPr>
            </a:b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 {</a:t>
            </a:r>
          </a:p>
          <a:p>
            <a:pPr marL="228600" indent="0">
              <a:buNone/>
            </a:pP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lista_movimenti</a:t>
            </a:r>
            <a:r>
              <a:rPr lang="it-IT" b="0" dirty="0">
                <a:solidFill>
                  <a:srgbClr val="ABB2BF"/>
                </a:solidFill>
                <a:effectLst/>
                <a:latin typeface="Consolas" panose="020B0609020204030204" pitchFamily="49" charset="0"/>
              </a:rPr>
              <a:t> </a:t>
            </a:r>
            <a:r>
              <a:rPr lang="it-IT" b="0" dirty="0">
                <a:solidFill>
                  <a:srgbClr val="E06C75"/>
                </a:solidFill>
                <a:effectLst/>
                <a:latin typeface="Consolas" panose="020B0609020204030204" pitchFamily="49" charset="0"/>
              </a:rPr>
              <a:t>lm</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err="1">
                <a:solidFill>
                  <a:srgbClr val="E06C75"/>
                </a:solidFill>
                <a:effectLst/>
                <a:latin typeface="Consolas" panose="020B0609020204030204" pitchFamily="49" charset="0"/>
              </a:rPr>
              <a:t>next</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a:t>
            </a:r>
            <a:br>
              <a:rPr lang="it-IT" b="0" dirty="0">
                <a:solidFill>
                  <a:srgbClr val="ABB2BF"/>
                </a:solidFill>
                <a:effectLst/>
                <a:latin typeface="Consolas" panose="020B0609020204030204" pitchFamily="49" charset="0"/>
              </a:rPr>
            </a:br>
            <a:r>
              <a:rPr lang="it-IT" b="0" dirty="0" err="1">
                <a:solidFill>
                  <a:srgbClr val="C678DD"/>
                </a:solidFill>
                <a:effectLst/>
                <a:latin typeface="Consolas" panose="020B0609020204030204" pitchFamily="49" charset="0"/>
              </a:rPr>
              <a:t>typedef</a:t>
            </a: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a:t>
            </a:r>
          </a:p>
          <a:p>
            <a:pPr marL="228600" indent="0">
              <a:buNone/>
            </a:pPr>
            <a:br>
              <a:rPr lang="it-IT" b="0" dirty="0">
                <a:solidFill>
                  <a:srgbClr val="ABB2BF"/>
                </a:solidFill>
                <a:effectLst/>
                <a:latin typeface="Consolas" panose="020B0609020204030204" pitchFamily="49" charset="0"/>
              </a:rPr>
            </a:b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a:solidFill>
                  <a:srgbClr val="E5C07B"/>
                </a:solidFill>
                <a:effectLst/>
                <a:latin typeface="Consolas" panose="020B0609020204030204" pitchFamily="49" charset="0"/>
              </a:rPr>
              <a:t>list</a:t>
            </a:r>
            <a:endParaRPr lang="it-IT" b="0" dirty="0">
              <a:solidFill>
                <a:srgbClr val="ABB2BF"/>
              </a:solidFill>
              <a:effectLst/>
              <a:latin typeface="Consolas" panose="020B0609020204030204" pitchFamily="49" charset="0"/>
            </a:endParaRPr>
          </a:p>
          <a:p>
            <a:pPr marL="228600" indent="0">
              <a:buNone/>
            </a:pP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 </a:t>
            </a:r>
            <a:r>
              <a:rPr lang="it-IT" b="0" dirty="0">
                <a:solidFill>
                  <a:srgbClr val="E06C75"/>
                </a:solidFill>
                <a:effectLst/>
                <a:latin typeface="Consolas" panose="020B0609020204030204" pitchFamily="49" charset="0"/>
              </a:rPr>
              <a:t>head</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    </a:t>
            </a:r>
            <a:r>
              <a:rPr lang="it-IT" b="0" dirty="0" err="1">
                <a:solidFill>
                  <a:srgbClr val="E5C07B"/>
                </a:solidFill>
                <a:effectLst/>
                <a:latin typeface="Consolas" panose="020B0609020204030204" pitchFamily="49" charset="0"/>
              </a:rPr>
              <a:t>Node</a:t>
            </a:r>
            <a:r>
              <a:rPr lang="it-IT" b="0" dirty="0">
                <a:solidFill>
                  <a:srgbClr val="ABB2BF"/>
                </a:solidFill>
                <a:effectLst/>
                <a:latin typeface="Consolas" panose="020B0609020204030204" pitchFamily="49" charset="0"/>
              </a:rPr>
              <a:t> </a:t>
            </a:r>
            <a:r>
              <a:rPr lang="it-IT" b="0" dirty="0" err="1">
                <a:solidFill>
                  <a:srgbClr val="E06C75"/>
                </a:solidFill>
                <a:effectLst/>
                <a:latin typeface="Consolas" panose="020B0609020204030204" pitchFamily="49" charset="0"/>
              </a:rPr>
              <a:t>curN</a:t>
            </a:r>
            <a:r>
              <a:rPr lang="it-IT" b="0" dirty="0">
                <a:solidFill>
                  <a:srgbClr val="ABB2BF"/>
                </a:solidFill>
                <a:effectLst/>
                <a:latin typeface="Consolas" panose="020B0609020204030204" pitchFamily="49" charset="0"/>
              </a:rPr>
              <a:t>;</a:t>
            </a:r>
          </a:p>
          <a:p>
            <a:pPr marL="228600" indent="0">
              <a:buNone/>
            </a:pPr>
            <a:r>
              <a:rPr lang="it-IT" b="0" dirty="0">
                <a:solidFill>
                  <a:srgbClr val="ABB2BF"/>
                </a:solidFill>
                <a:effectLst/>
                <a:latin typeface="Consolas" panose="020B0609020204030204" pitchFamily="49" charset="0"/>
              </a:rPr>
              <a:t>};</a:t>
            </a:r>
          </a:p>
          <a:p>
            <a:pPr marL="228600" indent="0">
              <a:buNone/>
            </a:pPr>
            <a:br>
              <a:rPr lang="it-IT" b="0" dirty="0">
                <a:solidFill>
                  <a:srgbClr val="ABB2BF"/>
                </a:solidFill>
                <a:effectLst/>
                <a:latin typeface="Consolas" panose="020B0609020204030204" pitchFamily="49" charset="0"/>
              </a:rPr>
            </a:br>
            <a:r>
              <a:rPr lang="it-IT" b="0" dirty="0" err="1">
                <a:solidFill>
                  <a:srgbClr val="C678DD"/>
                </a:solidFill>
                <a:effectLst/>
                <a:latin typeface="Consolas" panose="020B0609020204030204" pitchFamily="49" charset="0"/>
              </a:rPr>
              <a:t>typedef</a:t>
            </a: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struct</a:t>
            </a:r>
            <a:r>
              <a:rPr lang="it-IT" b="0" dirty="0">
                <a:solidFill>
                  <a:srgbClr val="ABB2BF"/>
                </a:solidFill>
                <a:effectLst/>
                <a:latin typeface="Consolas" panose="020B0609020204030204" pitchFamily="49" charset="0"/>
              </a:rPr>
              <a:t> </a:t>
            </a:r>
            <a:r>
              <a:rPr lang="it-IT" b="0" dirty="0">
                <a:solidFill>
                  <a:srgbClr val="E5C07B"/>
                </a:solidFill>
                <a:effectLst/>
                <a:latin typeface="Consolas" panose="020B0609020204030204" pitchFamily="49" charset="0"/>
              </a:rPr>
              <a:t>list</a:t>
            </a:r>
            <a:r>
              <a:rPr lang="it-IT" b="0" dirty="0">
                <a:solidFill>
                  <a:srgbClr val="ABB2BF"/>
                </a:solidFill>
                <a:effectLst/>
                <a:latin typeface="Consolas" panose="020B0609020204030204" pitchFamily="49" charset="0"/>
              </a:rPr>
              <a:t> *</a:t>
            </a:r>
            <a:r>
              <a:rPr lang="it-IT" b="0" dirty="0">
                <a:solidFill>
                  <a:srgbClr val="E5C07B"/>
                </a:solidFill>
                <a:effectLst/>
                <a:latin typeface="Consolas" panose="020B0609020204030204" pitchFamily="49" charset="0"/>
              </a:rPr>
              <a:t>List</a:t>
            </a:r>
            <a:r>
              <a:rPr lang="it-IT" b="0" dirty="0">
                <a:solidFill>
                  <a:srgbClr val="ABB2BF"/>
                </a:solidFill>
                <a:effectLst/>
                <a:latin typeface="Consolas" panose="020B0609020204030204" pitchFamily="49" charset="0"/>
              </a:rPr>
              <a:t>;</a:t>
            </a:r>
          </a:p>
          <a:p>
            <a:pPr marL="228600" indent="0">
              <a:buNone/>
            </a:pPr>
            <a:endParaRPr lang="it-IT" dirty="0"/>
          </a:p>
        </p:txBody>
      </p:sp>
    </p:spTree>
    <p:extLst>
      <p:ext uri="{BB962C8B-B14F-4D97-AF65-F5344CB8AC3E}">
        <p14:creationId xmlns:p14="http://schemas.microsoft.com/office/powerpoint/2010/main" val="27608465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3F7EB56-3D39-C40A-15E3-64E5146E4F08}"/>
              </a:ext>
            </a:extLst>
          </p:cNvPr>
          <p:cNvSpPr>
            <a:spLocks noGrp="1"/>
          </p:cNvSpPr>
          <p:nvPr>
            <p:ph type="title"/>
          </p:nvPr>
        </p:nvSpPr>
        <p:spPr/>
        <p:txBody>
          <a:bodyPr/>
          <a:lstStyle/>
          <a:p>
            <a:r>
              <a:rPr lang="it-IT" dirty="0"/>
              <a:t>Case : ‘s’</a:t>
            </a:r>
          </a:p>
        </p:txBody>
      </p:sp>
      <p:sp>
        <p:nvSpPr>
          <p:cNvPr id="3" name="Segnaposto contenuto 2">
            <a:extLst>
              <a:ext uri="{FF2B5EF4-FFF2-40B4-BE49-F238E27FC236}">
                <a16:creationId xmlns:a16="http://schemas.microsoft.com/office/drawing/2014/main" id="{8384927C-989B-6910-9C01-9AED45468490}"/>
              </a:ext>
            </a:extLst>
          </p:cNvPr>
          <p:cNvSpPr>
            <a:spLocks noGrp="1"/>
          </p:cNvSpPr>
          <p:nvPr>
            <p:ph idx="1"/>
          </p:nvPr>
        </p:nvSpPr>
        <p:spPr/>
        <p:txBody>
          <a:bodyPr/>
          <a:lstStyle/>
          <a:p>
            <a:pPr marL="228600" indent="0">
              <a:buNone/>
            </a:pPr>
            <a:r>
              <a:rPr lang="it-IT" dirty="0"/>
              <a:t>Nel caso l’utente digiti «s» il programma stamperà il saldo attuale presente sul suo conto, per farlo uso la funzione</a:t>
            </a:r>
          </a:p>
          <a:p>
            <a:pPr marL="228600" indent="0">
              <a:buNone/>
            </a:pP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61AFEF"/>
                </a:solidFill>
                <a:effectLst/>
                <a:latin typeface="Consolas" panose="020B0609020204030204" pitchFamily="49" charset="0"/>
              </a:rPr>
              <a:t>visual_saldo</a:t>
            </a:r>
            <a:r>
              <a:rPr lang="pt-BR" b="0" dirty="0">
                <a:solidFill>
                  <a:srgbClr val="ABB2BF"/>
                </a:solidFill>
                <a:effectLst/>
                <a:latin typeface="Consolas" panose="020B0609020204030204" pitchFamily="49" charset="0"/>
              </a:rPr>
              <a:t>(</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a:t>
            </a:r>
            <a:r>
              <a:rPr lang="pt-BR" b="0" dirty="0">
                <a:solidFill>
                  <a:srgbClr val="ABB2BF"/>
                </a:solidFill>
                <a:effectLst/>
                <a:latin typeface="Consolas" panose="020B0609020204030204" pitchFamily="49" charset="0"/>
              </a:rPr>
              <a:t>user)</a:t>
            </a:r>
            <a:r>
              <a:rPr lang="it-IT" b="0" dirty="0">
                <a:solidFill>
                  <a:srgbClr val="ABB2BF"/>
                </a:solidFill>
                <a:effectLst/>
                <a:latin typeface="Consolas" panose="020B0609020204030204" pitchFamily="49" charset="0"/>
              </a:rPr>
              <a:t>;</a:t>
            </a:r>
          </a:p>
          <a:p>
            <a:pPr marL="228600" indent="0">
              <a:buNone/>
            </a:pPr>
            <a:r>
              <a:rPr lang="it-IT" dirty="0"/>
              <a:t>Questa funzione legge dal file user una </a:t>
            </a:r>
            <a:r>
              <a:rPr lang="it-IT" dirty="0" err="1"/>
              <a:t>struct</a:t>
            </a:r>
            <a:r>
              <a:rPr lang="it-IT" dirty="0"/>
              <a:t> di tipo </a:t>
            </a:r>
            <a:r>
              <a:rPr lang="it-IT" dirty="0" err="1"/>
              <a:t>utente_t</a:t>
            </a:r>
            <a:r>
              <a:rPr lang="it-IT" dirty="0"/>
              <a:t> e stampa il saldo che ci è memorizzato.</a:t>
            </a:r>
          </a:p>
          <a:p>
            <a:pPr marL="228600" indent="0">
              <a:buNone/>
            </a:pPr>
            <a:endParaRPr lang="it-IT"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22469434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90361E-6B43-C764-BADE-C20B31673F1A}"/>
              </a:ext>
            </a:extLst>
          </p:cNvPr>
          <p:cNvSpPr>
            <a:spLocks noGrp="1"/>
          </p:cNvSpPr>
          <p:nvPr>
            <p:ph type="title"/>
          </p:nvPr>
        </p:nvSpPr>
        <p:spPr/>
        <p:txBody>
          <a:bodyPr/>
          <a:lstStyle/>
          <a:p>
            <a:r>
              <a:rPr lang="it-IT" dirty="0"/>
              <a:t>Case : ‘e’</a:t>
            </a:r>
          </a:p>
        </p:txBody>
      </p:sp>
      <p:sp>
        <p:nvSpPr>
          <p:cNvPr id="3" name="Segnaposto contenuto 2">
            <a:extLst>
              <a:ext uri="{FF2B5EF4-FFF2-40B4-BE49-F238E27FC236}">
                <a16:creationId xmlns:a16="http://schemas.microsoft.com/office/drawing/2014/main" id="{2F934E82-D992-8DF8-6629-BEB9F6350AD6}"/>
              </a:ext>
            </a:extLst>
          </p:cNvPr>
          <p:cNvSpPr>
            <a:spLocks noGrp="1"/>
          </p:cNvSpPr>
          <p:nvPr>
            <p:ph idx="1"/>
          </p:nvPr>
        </p:nvSpPr>
        <p:spPr/>
        <p:txBody>
          <a:bodyPr/>
          <a:lstStyle/>
          <a:p>
            <a:pPr marL="228600" indent="0">
              <a:buNone/>
            </a:pPr>
            <a:r>
              <a:rPr lang="it-IT" dirty="0"/>
              <a:t>Con questo comando l’utente visualizzerà la sua lista entrate, ovvero tutte le entrate relative al suo conto corrente. A fare ciò  sono due funzioni:</a:t>
            </a:r>
          </a:p>
          <a:p>
            <a:pPr marL="228600" indent="0">
              <a:buNone/>
            </a:pPr>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readFileEntrate</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p>
          <a:p>
            <a:pPr marL="228600" indent="0">
              <a:buNone/>
            </a:pPr>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printEntrate</a:t>
            </a:r>
            <a:r>
              <a:rPr lang="it-IT" b="0" dirty="0">
                <a:solidFill>
                  <a:srgbClr val="ABB2BF"/>
                </a:solidFill>
                <a:effectLst/>
                <a:latin typeface="Consolas" panose="020B0609020204030204" pitchFamily="49" charset="0"/>
              </a:rPr>
              <a:t>(List l);</a:t>
            </a:r>
          </a:p>
          <a:p>
            <a:pPr marL="228600" indent="0">
              <a:buNone/>
            </a:pPr>
            <a:endParaRPr lang="it-IT" dirty="0"/>
          </a:p>
        </p:txBody>
      </p:sp>
    </p:spTree>
    <p:extLst>
      <p:ext uri="{BB962C8B-B14F-4D97-AF65-F5344CB8AC3E}">
        <p14:creationId xmlns:p14="http://schemas.microsoft.com/office/powerpoint/2010/main" val="2316887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7DC9D0-1C5A-CE24-4571-7CC629D2EC37}"/>
              </a:ext>
            </a:extLst>
          </p:cNvPr>
          <p:cNvSpPr>
            <a:spLocks noGrp="1"/>
          </p:cNvSpPr>
          <p:nvPr>
            <p:ph type="title"/>
          </p:nvPr>
        </p:nvSpPr>
        <p:spPr/>
        <p:txBody>
          <a:bodyPr>
            <a:normAutofit fontScale="90000"/>
          </a:bodyPr>
          <a:lstStyle/>
          <a:p>
            <a:r>
              <a:rPr lang="it-IT" sz="4900" b="0" dirty="0" err="1">
                <a:solidFill>
                  <a:srgbClr val="C678DD"/>
                </a:solidFill>
                <a:effectLst/>
                <a:latin typeface="Consolas" panose="020B0609020204030204" pitchFamily="49" charset="0"/>
              </a:rPr>
              <a:t>void</a:t>
            </a:r>
            <a:r>
              <a:rPr lang="it-IT" sz="4900" b="0" dirty="0">
                <a:solidFill>
                  <a:srgbClr val="ABB2BF"/>
                </a:solidFill>
                <a:effectLst/>
                <a:latin typeface="Consolas" panose="020B0609020204030204" pitchFamily="49" charset="0"/>
              </a:rPr>
              <a:t> </a:t>
            </a:r>
            <a:r>
              <a:rPr lang="it-IT" sz="4900" b="0" dirty="0" err="1">
                <a:solidFill>
                  <a:srgbClr val="61AFEF"/>
                </a:solidFill>
                <a:effectLst/>
                <a:latin typeface="Consolas" panose="020B0609020204030204" pitchFamily="49" charset="0"/>
              </a:rPr>
              <a:t>readFileEntrate</a:t>
            </a:r>
            <a:r>
              <a:rPr lang="it-IT" sz="4900" b="0" dirty="0">
                <a:solidFill>
                  <a:srgbClr val="ABB2BF"/>
                </a:solidFill>
                <a:effectLst/>
                <a:latin typeface="Consolas" panose="020B0609020204030204" pitchFamily="49" charset="0"/>
              </a:rPr>
              <a:t>(</a:t>
            </a:r>
            <a:r>
              <a:rPr lang="it-IT" sz="4900" b="0" dirty="0" err="1">
                <a:solidFill>
                  <a:srgbClr val="C678DD"/>
                </a:solidFill>
                <a:effectLst/>
                <a:latin typeface="Consolas" panose="020B0609020204030204" pitchFamily="49" charset="0"/>
              </a:rPr>
              <a:t>char</a:t>
            </a:r>
            <a:r>
              <a:rPr lang="it-IT" sz="4900" b="0" dirty="0">
                <a:solidFill>
                  <a:srgbClr val="ABB2BF"/>
                </a:solidFill>
                <a:effectLst/>
                <a:latin typeface="Consolas" panose="020B0609020204030204" pitchFamily="49" charset="0"/>
              </a:rPr>
              <a:t> </a:t>
            </a:r>
            <a:r>
              <a:rPr lang="it-IT" sz="4900" b="0" dirty="0">
                <a:solidFill>
                  <a:srgbClr val="C678DD"/>
                </a:solidFill>
                <a:effectLst/>
                <a:latin typeface="Consolas" panose="020B0609020204030204" pitchFamily="49" charset="0"/>
              </a:rPr>
              <a:t>*</a:t>
            </a:r>
            <a:r>
              <a:rPr lang="it-IT" sz="4900" b="0" dirty="0">
                <a:solidFill>
                  <a:srgbClr val="ABB2BF"/>
                </a:solidFill>
                <a:effectLst/>
                <a:latin typeface="Consolas" panose="020B0609020204030204" pitchFamily="49" charset="0"/>
              </a:rPr>
              <a:t>user)</a:t>
            </a:r>
            <a:br>
              <a:rPr lang="it-IT" b="0" dirty="0">
                <a:solidFill>
                  <a:srgbClr val="ABB2BF"/>
                </a:solidFill>
                <a:effectLst/>
                <a:latin typeface="Consolas" panose="020B0609020204030204" pitchFamily="49" charset="0"/>
              </a:rPr>
            </a:br>
            <a:endParaRPr lang="it-IT" dirty="0"/>
          </a:p>
        </p:txBody>
      </p:sp>
      <p:sp>
        <p:nvSpPr>
          <p:cNvPr id="3" name="Segnaposto contenuto 2">
            <a:extLst>
              <a:ext uri="{FF2B5EF4-FFF2-40B4-BE49-F238E27FC236}">
                <a16:creationId xmlns:a16="http://schemas.microsoft.com/office/drawing/2014/main" id="{A56BDA4F-7E47-28BE-892D-A814E804012F}"/>
              </a:ext>
            </a:extLst>
          </p:cNvPr>
          <p:cNvSpPr>
            <a:spLocks noGrp="1"/>
          </p:cNvSpPr>
          <p:nvPr>
            <p:ph idx="1"/>
          </p:nvPr>
        </p:nvSpPr>
        <p:spPr/>
        <p:txBody>
          <a:bodyPr/>
          <a:lstStyle/>
          <a:p>
            <a:pPr marL="228600" indent="0">
              <a:buNone/>
            </a:pPr>
            <a:r>
              <a:rPr lang="it-IT" dirty="0"/>
              <a:t>Questa funzione accede al file di entrate e ne stampa tutto il contenuto, in questo file sono infatti memorizzate tutte le uscite storiche ovvero tutte quelle uscite che non fanno parte della sessione attuale.</a:t>
            </a:r>
          </a:p>
        </p:txBody>
      </p:sp>
    </p:spTree>
    <p:extLst>
      <p:ext uri="{BB962C8B-B14F-4D97-AF65-F5344CB8AC3E}">
        <p14:creationId xmlns:p14="http://schemas.microsoft.com/office/powerpoint/2010/main" val="2179463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A209D6-DFCB-526B-9B95-E021CDDED10C}"/>
              </a:ext>
            </a:extLst>
          </p:cNvPr>
          <p:cNvSpPr>
            <a:spLocks noGrp="1"/>
          </p:cNvSpPr>
          <p:nvPr>
            <p:ph type="title"/>
          </p:nvPr>
        </p:nvSpPr>
        <p:spPr/>
        <p:txBody>
          <a:bodyPr/>
          <a:lstStyle/>
          <a:p>
            <a:r>
              <a:rPr lang="it-IT" dirty="0"/>
              <a:t>In </a:t>
            </a:r>
            <a:r>
              <a:rPr lang="it-IT" dirty="0" err="1"/>
              <a:t>nutshell</a:t>
            </a:r>
            <a:r>
              <a:rPr lang="it-IT" dirty="0"/>
              <a:t>: </a:t>
            </a:r>
          </a:p>
        </p:txBody>
      </p:sp>
      <p:sp>
        <p:nvSpPr>
          <p:cNvPr id="3" name="Segnaposto contenuto 2">
            <a:extLst>
              <a:ext uri="{FF2B5EF4-FFF2-40B4-BE49-F238E27FC236}">
                <a16:creationId xmlns:a16="http://schemas.microsoft.com/office/drawing/2014/main" id="{A3A80717-41E6-BBE8-099A-192FF689C7D0}"/>
              </a:ext>
            </a:extLst>
          </p:cNvPr>
          <p:cNvSpPr>
            <a:spLocks noGrp="1"/>
          </p:cNvSpPr>
          <p:nvPr>
            <p:ph idx="1"/>
          </p:nvPr>
        </p:nvSpPr>
        <p:spPr/>
        <p:txBody>
          <a:bodyPr>
            <a:normAutofit fontScale="92500" lnSpcReduction="20000"/>
          </a:bodyPr>
          <a:lstStyle/>
          <a:p>
            <a:pPr marL="228600" indent="0">
              <a:buNone/>
            </a:pPr>
            <a:r>
              <a:rPr lang="it-IT" dirty="0"/>
              <a:t>Il codice qui presentato è un bancomat interattivo, che permette di avere un username e una password personale per tenere traccia dei propri movimenti con anche la possibilità di effettuare bonifici verso altri utenti registrati. Inoltre è possibile effettuare versamenti, prelievi visualizzare il proprio saldo o le informazioni generali riguardo l’account utente che si sta utilizzando dove troviamo :</a:t>
            </a:r>
          </a:p>
          <a:p>
            <a:r>
              <a:rPr lang="it-IT" dirty="0"/>
              <a:t>Dati carta di credito</a:t>
            </a:r>
          </a:p>
          <a:p>
            <a:r>
              <a:rPr lang="it-IT" dirty="0"/>
              <a:t>Nome, cognome, data di nascita, città di nascita</a:t>
            </a:r>
          </a:p>
          <a:p>
            <a:r>
              <a:rPr lang="it-IT" dirty="0"/>
              <a:t>Saldo corrente</a:t>
            </a:r>
          </a:p>
          <a:p>
            <a:endParaRPr lang="it-IT" dirty="0"/>
          </a:p>
          <a:p>
            <a:endParaRPr lang="it-IT" dirty="0"/>
          </a:p>
        </p:txBody>
      </p:sp>
    </p:spTree>
    <p:extLst>
      <p:ext uri="{BB962C8B-B14F-4D97-AF65-F5344CB8AC3E}">
        <p14:creationId xmlns:p14="http://schemas.microsoft.com/office/powerpoint/2010/main" val="4084961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E501CA-6A28-6662-691B-92D52A6FD327}"/>
              </a:ext>
            </a:extLst>
          </p:cNvPr>
          <p:cNvSpPr>
            <a:spLocks noGrp="1"/>
          </p:cNvSpPr>
          <p:nvPr>
            <p:ph type="title"/>
          </p:nvPr>
        </p:nvSpPr>
        <p:spPr/>
        <p:txBody>
          <a:bodyPr>
            <a:normAutofit/>
          </a:bodyPr>
          <a:lstStyle/>
          <a:p>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printEntrate</a:t>
            </a:r>
            <a:r>
              <a:rPr lang="it-IT" b="0" dirty="0">
                <a:solidFill>
                  <a:srgbClr val="ABB2BF"/>
                </a:solidFill>
                <a:effectLst/>
                <a:latin typeface="Consolas" panose="020B0609020204030204" pitchFamily="49" charset="0"/>
              </a:rPr>
              <a:t>(List l);</a:t>
            </a:r>
            <a:endParaRPr lang="it-IT" dirty="0"/>
          </a:p>
        </p:txBody>
      </p:sp>
      <p:sp>
        <p:nvSpPr>
          <p:cNvPr id="3" name="Segnaposto contenuto 2">
            <a:extLst>
              <a:ext uri="{FF2B5EF4-FFF2-40B4-BE49-F238E27FC236}">
                <a16:creationId xmlns:a16="http://schemas.microsoft.com/office/drawing/2014/main" id="{B7AD140F-A471-1AB5-243B-0A242585A917}"/>
              </a:ext>
            </a:extLst>
          </p:cNvPr>
          <p:cNvSpPr>
            <a:spLocks noGrp="1"/>
          </p:cNvSpPr>
          <p:nvPr>
            <p:ph idx="1"/>
          </p:nvPr>
        </p:nvSpPr>
        <p:spPr/>
        <p:txBody>
          <a:bodyPr/>
          <a:lstStyle/>
          <a:p>
            <a:pPr marL="228600" indent="0">
              <a:buNone/>
            </a:pPr>
            <a:r>
              <a:rPr lang="it-IT" dirty="0"/>
              <a:t>Questa funzione stampa tutto quello che è presente nella lista entrate nel seguente modo: </a:t>
            </a:r>
          </a:p>
          <a:p>
            <a:pPr marL="228600" indent="0">
              <a:buNone/>
            </a:pPr>
            <a:r>
              <a:rPr lang="pt-BR" b="0" dirty="0">
                <a:solidFill>
                  <a:srgbClr val="61AFEF"/>
                </a:solidFill>
                <a:effectLst/>
                <a:latin typeface="Consolas" panose="020B0609020204030204" pitchFamily="49" charset="0"/>
              </a:rPr>
              <a:t>printf</a:t>
            </a:r>
            <a:r>
              <a:rPr lang="pt-BR" b="0" dirty="0">
                <a:solidFill>
                  <a:srgbClr val="ABB2BF"/>
                </a:solidFill>
                <a:effectLst/>
                <a:latin typeface="Consolas" panose="020B0609020204030204" pitchFamily="49" charset="0"/>
              </a:rPr>
              <a:t>(</a:t>
            </a:r>
            <a:r>
              <a:rPr lang="pt-BR" b="0" dirty="0">
                <a:solidFill>
                  <a:srgbClr val="98C379"/>
                </a:solidFill>
                <a:effectLst/>
                <a:latin typeface="Consolas" panose="020B0609020204030204" pitchFamily="49" charset="0"/>
              </a:rPr>
              <a:t>"Hai versato $ </a:t>
            </a:r>
            <a:r>
              <a:rPr lang="pt-BR" b="0" dirty="0">
                <a:solidFill>
                  <a:srgbClr val="D19A66"/>
                </a:solidFill>
                <a:effectLst/>
                <a:latin typeface="Consolas" panose="020B0609020204030204" pitchFamily="49" charset="0"/>
              </a:rPr>
              <a:t>%.2f</a:t>
            </a:r>
            <a:r>
              <a:rPr lang="pt-BR" b="0" dirty="0">
                <a:solidFill>
                  <a:srgbClr val="98C379"/>
                </a:solidFill>
                <a:effectLst/>
                <a:latin typeface="Consolas" panose="020B0609020204030204" pitchFamily="49" charset="0"/>
              </a:rPr>
              <a:t> in data </a:t>
            </a:r>
            <a:r>
              <a:rPr lang="pt-BR" b="0" dirty="0">
                <a:solidFill>
                  <a:srgbClr val="D19A66"/>
                </a:solidFill>
                <a:effectLst/>
                <a:latin typeface="Consolas" panose="020B0609020204030204" pitchFamily="49" charset="0"/>
              </a:rPr>
              <a:t>%s</a:t>
            </a:r>
            <a:r>
              <a:rPr lang="pt-BR" b="0" dirty="0">
                <a:solidFill>
                  <a:srgbClr val="98C379"/>
                </a:solidFill>
                <a:effectLst/>
                <a:latin typeface="Consolas" panose="020B0609020204030204" pitchFamily="49" charset="0"/>
              </a:rPr>
              <a:t> e ora </a:t>
            </a:r>
            <a:r>
              <a:rPr lang="pt-BR" b="0" dirty="0">
                <a:solidFill>
                  <a:srgbClr val="D19A66"/>
                </a:solidFill>
                <a:effectLst/>
                <a:latin typeface="Consolas" panose="020B0609020204030204" pitchFamily="49" charset="0"/>
              </a:rPr>
              <a:t>%s</a:t>
            </a:r>
            <a:r>
              <a:rPr lang="pt-BR" b="0" dirty="0">
                <a:solidFill>
                  <a:srgbClr val="56B6C2"/>
                </a:solidFill>
                <a:effectLst/>
                <a:latin typeface="Consolas" panose="020B0609020204030204" pitchFamily="49" charset="0"/>
              </a:rPr>
              <a:t>\n</a:t>
            </a:r>
            <a:r>
              <a:rPr lang="pt-BR" b="0" dirty="0">
                <a:solidFill>
                  <a:srgbClr val="98C379"/>
                </a:solidFill>
                <a:effectLst/>
                <a:latin typeface="Consolas" panose="020B0609020204030204" pitchFamily="49" charset="0"/>
              </a:rPr>
              <a:t>"</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n</a:t>
            </a:r>
            <a:r>
              <a:rPr lang="pt-BR" b="0" dirty="0">
                <a:solidFill>
                  <a:srgbClr val="ABB2BF"/>
                </a:solidFill>
                <a:effectLst/>
                <a:latin typeface="Consolas" panose="020B0609020204030204" pitchFamily="49" charset="0"/>
              </a:rPr>
              <a:t>-&gt;</a:t>
            </a:r>
            <a:r>
              <a:rPr lang="pt-BR" b="0" dirty="0">
                <a:solidFill>
                  <a:srgbClr val="E06C75"/>
                </a:solidFill>
                <a:effectLst/>
                <a:latin typeface="Consolas" panose="020B0609020204030204" pitchFamily="49" charset="0"/>
              </a:rPr>
              <a:t>lm</a:t>
            </a:r>
            <a:r>
              <a:rPr lang="pt-BR" b="0" dirty="0">
                <a:solidFill>
                  <a:srgbClr val="ABB2BF"/>
                </a:solidFill>
                <a:effectLst/>
                <a:latin typeface="Consolas" panose="020B0609020204030204" pitchFamily="49" charset="0"/>
              </a:rPr>
              <a:t>.</a:t>
            </a:r>
            <a:r>
              <a:rPr lang="pt-BR" b="0" dirty="0">
                <a:solidFill>
                  <a:srgbClr val="E06C75"/>
                </a:solidFill>
                <a:effectLst/>
                <a:latin typeface="Consolas" panose="020B0609020204030204" pitchFamily="49" charset="0"/>
              </a:rPr>
              <a:t>importo</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n</a:t>
            </a:r>
            <a:r>
              <a:rPr lang="pt-BR" b="0" dirty="0">
                <a:solidFill>
                  <a:srgbClr val="ABB2BF"/>
                </a:solidFill>
                <a:effectLst/>
                <a:latin typeface="Consolas" panose="020B0609020204030204" pitchFamily="49" charset="0"/>
              </a:rPr>
              <a:t>-&gt;</a:t>
            </a:r>
            <a:r>
              <a:rPr lang="pt-BR" b="0" dirty="0">
                <a:solidFill>
                  <a:srgbClr val="E06C75"/>
                </a:solidFill>
                <a:effectLst/>
                <a:latin typeface="Consolas" panose="020B0609020204030204" pitchFamily="49" charset="0"/>
              </a:rPr>
              <a:t>lm</a:t>
            </a:r>
            <a:r>
              <a:rPr lang="pt-BR" b="0" dirty="0">
                <a:solidFill>
                  <a:srgbClr val="ABB2BF"/>
                </a:solidFill>
                <a:effectLst/>
                <a:latin typeface="Consolas" panose="020B0609020204030204" pitchFamily="49" charset="0"/>
              </a:rPr>
              <a:t>.</a:t>
            </a:r>
            <a:r>
              <a:rPr lang="pt-BR" b="0" dirty="0">
                <a:solidFill>
                  <a:srgbClr val="E06C75"/>
                </a:solidFill>
                <a:effectLst/>
                <a:latin typeface="Consolas" panose="020B0609020204030204" pitchFamily="49" charset="0"/>
              </a:rPr>
              <a:t>data</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n</a:t>
            </a:r>
            <a:r>
              <a:rPr lang="pt-BR" b="0" dirty="0">
                <a:solidFill>
                  <a:srgbClr val="ABB2BF"/>
                </a:solidFill>
                <a:effectLst/>
                <a:latin typeface="Consolas" panose="020B0609020204030204" pitchFamily="49" charset="0"/>
              </a:rPr>
              <a:t>-&gt;</a:t>
            </a:r>
            <a:r>
              <a:rPr lang="pt-BR" b="0" dirty="0">
                <a:solidFill>
                  <a:srgbClr val="E06C75"/>
                </a:solidFill>
                <a:effectLst/>
                <a:latin typeface="Consolas" panose="020B0609020204030204" pitchFamily="49" charset="0"/>
              </a:rPr>
              <a:t>lm</a:t>
            </a:r>
            <a:r>
              <a:rPr lang="pt-BR" b="0" dirty="0">
                <a:solidFill>
                  <a:srgbClr val="ABB2BF"/>
                </a:solidFill>
                <a:effectLst/>
                <a:latin typeface="Consolas" panose="020B0609020204030204" pitchFamily="49" charset="0"/>
              </a:rPr>
              <a:t>.</a:t>
            </a:r>
            <a:r>
              <a:rPr lang="pt-BR" b="0" dirty="0">
                <a:solidFill>
                  <a:srgbClr val="E06C75"/>
                </a:solidFill>
                <a:effectLst/>
                <a:latin typeface="Consolas" panose="020B0609020204030204" pitchFamily="49" charset="0"/>
              </a:rPr>
              <a:t>ora</a:t>
            </a:r>
            <a:r>
              <a:rPr lang="pt-BR" b="0" dirty="0">
                <a:solidFill>
                  <a:srgbClr val="ABB2BF"/>
                </a:solidFill>
                <a:effectLst/>
                <a:latin typeface="Consolas" panose="020B0609020204030204" pitchFamily="49" charset="0"/>
              </a:rPr>
              <a:t>);</a:t>
            </a:r>
          </a:p>
          <a:p>
            <a:pPr marL="228600" indent="0">
              <a:buNone/>
            </a:pPr>
            <a:endParaRPr lang="it-IT" dirty="0"/>
          </a:p>
        </p:txBody>
      </p:sp>
    </p:spTree>
    <p:extLst>
      <p:ext uri="{BB962C8B-B14F-4D97-AF65-F5344CB8AC3E}">
        <p14:creationId xmlns:p14="http://schemas.microsoft.com/office/powerpoint/2010/main" val="3615139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D357A2-C529-E12C-D148-7EF0D71821D2}"/>
              </a:ext>
            </a:extLst>
          </p:cNvPr>
          <p:cNvSpPr>
            <a:spLocks noGrp="1"/>
          </p:cNvSpPr>
          <p:nvPr>
            <p:ph type="title"/>
          </p:nvPr>
        </p:nvSpPr>
        <p:spPr/>
        <p:txBody>
          <a:bodyPr/>
          <a:lstStyle/>
          <a:p>
            <a:r>
              <a:rPr lang="it-IT" dirty="0"/>
              <a:t>Case : ‘u’</a:t>
            </a:r>
          </a:p>
        </p:txBody>
      </p:sp>
      <p:sp>
        <p:nvSpPr>
          <p:cNvPr id="3" name="Segnaposto contenuto 2">
            <a:extLst>
              <a:ext uri="{FF2B5EF4-FFF2-40B4-BE49-F238E27FC236}">
                <a16:creationId xmlns:a16="http://schemas.microsoft.com/office/drawing/2014/main" id="{30645F22-419C-7A97-E932-7708ADA7F765}"/>
              </a:ext>
            </a:extLst>
          </p:cNvPr>
          <p:cNvSpPr>
            <a:spLocks noGrp="1"/>
          </p:cNvSpPr>
          <p:nvPr>
            <p:ph idx="1"/>
          </p:nvPr>
        </p:nvSpPr>
        <p:spPr/>
        <p:txBody>
          <a:bodyPr/>
          <a:lstStyle/>
          <a:p>
            <a:pPr marL="228600" indent="0">
              <a:buNone/>
            </a:pPr>
            <a:r>
              <a:rPr lang="it-IT" dirty="0"/>
              <a:t>Analogo alle entrate, con questo comando il programma stamperà le uscite relative al conto corrente in cui si è acceduti. A fare ciò ci sono due funzioni :</a:t>
            </a:r>
          </a:p>
          <a:p>
            <a:pPr marL="228600" indent="0">
              <a:buNone/>
            </a:pPr>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readFileUscite</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p>
          <a:p>
            <a:pPr marL="228600" indent="0">
              <a:buNone/>
            </a:pPr>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printUscite</a:t>
            </a:r>
            <a:r>
              <a:rPr lang="it-IT" b="0" dirty="0">
                <a:solidFill>
                  <a:srgbClr val="ABB2BF"/>
                </a:solidFill>
                <a:effectLst/>
                <a:latin typeface="Consolas" panose="020B0609020204030204" pitchFamily="49" charset="0"/>
              </a:rPr>
              <a:t>(List l);</a:t>
            </a:r>
          </a:p>
          <a:p>
            <a:pPr marL="228600" indent="0">
              <a:buNone/>
            </a:pPr>
            <a:endParaRPr lang="it-IT" dirty="0"/>
          </a:p>
        </p:txBody>
      </p:sp>
    </p:spTree>
    <p:extLst>
      <p:ext uri="{BB962C8B-B14F-4D97-AF65-F5344CB8AC3E}">
        <p14:creationId xmlns:p14="http://schemas.microsoft.com/office/powerpoint/2010/main" val="2989648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D6E5F3-9F24-34D5-2346-1A3C5C876D95}"/>
              </a:ext>
            </a:extLst>
          </p:cNvPr>
          <p:cNvSpPr>
            <a:spLocks noGrp="1"/>
          </p:cNvSpPr>
          <p:nvPr>
            <p:ph type="title"/>
          </p:nvPr>
        </p:nvSpPr>
        <p:spPr/>
        <p:txBody>
          <a:bodyPr>
            <a:normAutofit fontScale="90000"/>
          </a:bodyPr>
          <a:lstStyle/>
          <a:p>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readFileUscite</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endParaRPr lang="it-IT" dirty="0"/>
          </a:p>
        </p:txBody>
      </p:sp>
      <p:sp>
        <p:nvSpPr>
          <p:cNvPr id="3" name="Segnaposto contenuto 2">
            <a:extLst>
              <a:ext uri="{FF2B5EF4-FFF2-40B4-BE49-F238E27FC236}">
                <a16:creationId xmlns:a16="http://schemas.microsoft.com/office/drawing/2014/main" id="{798963D0-2644-821D-E632-C28D4E71E9C8}"/>
              </a:ext>
            </a:extLst>
          </p:cNvPr>
          <p:cNvSpPr>
            <a:spLocks noGrp="1"/>
          </p:cNvSpPr>
          <p:nvPr>
            <p:ph idx="1"/>
          </p:nvPr>
        </p:nvSpPr>
        <p:spPr/>
        <p:txBody>
          <a:bodyPr/>
          <a:lstStyle/>
          <a:p>
            <a:pPr marL="228600" indent="0">
              <a:buNone/>
            </a:pPr>
            <a:r>
              <a:rPr lang="it-IT" dirty="0"/>
              <a:t>Questa funzione stampa tutto il contenuto del file di uscite, in questo file vengono memorizzati tutti i dati relativi alle uscite.</a:t>
            </a:r>
          </a:p>
        </p:txBody>
      </p:sp>
    </p:spTree>
    <p:extLst>
      <p:ext uri="{BB962C8B-B14F-4D97-AF65-F5344CB8AC3E}">
        <p14:creationId xmlns:p14="http://schemas.microsoft.com/office/powerpoint/2010/main" val="3720300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C14D5D8-7A52-5F70-32B9-460D765B7BB3}"/>
              </a:ext>
            </a:extLst>
          </p:cNvPr>
          <p:cNvSpPr>
            <a:spLocks noGrp="1"/>
          </p:cNvSpPr>
          <p:nvPr>
            <p:ph type="title"/>
          </p:nvPr>
        </p:nvSpPr>
        <p:spPr/>
        <p:txBody>
          <a:bodyPr>
            <a:normAutofit/>
          </a:bodyPr>
          <a:lstStyle/>
          <a:p>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printUscite</a:t>
            </a:r>
            <a:r>
              <a:rPr lang="it-IT" b="0" dirty="0">
                <a:solidFill>
                  <a:srgbClr val="ABB2BF"/>
                </a:solidFill>
                <a:effectLst/>
                <a:latin typeface="Consolas" panose="020B0609020204030204" pitchFamily="49" charset="0"/>
              </a:rPr>
              <a:t>(List l)</a:t>
            </a:r>
            <a:endParaRPr lang="it-IT" dirty="0"/>
          </a:p>
        </p:txBody>
      </p:sp>
      <p:sp>
        <p:nvSpPr>
          <p:cNvPr id="3" name="Segnaposto contenuto 2">
            <a:extLst>
              <a:ext uri="{FF2B5EF4-FFF2-40B4-BE49-F238E27FC236}">
                <a16:creationId xmlns:a16="http://schemas.microsoft.com/office/drawing/2014/main" id="{1ECB8647-6FB5-CAC2-0B8C-B75DA376DEFB}"/>
              </a:ext>
            </a:extLst>
          </p:cNvPr>
          <p:cNvSpPr>
            <a:spLocks noGrp="1"/>
          </p:cNvSpPr>
          <p:nvPr>
            <p:ph idx="1"/>
          </p:nvPr>
        </p:nvSpPr>
        <p:spPr/>
        <p:txBody>
          <a:bodyPr/>
          <a:lstStyle/>
          <a:p>
            <a:pPr marL="228600" indent="0">
              <a:buNone/>
            </a:pPr>
            <a:r>
              <a:rPr lang="it-IT" dirty="0"/>
              <a:t>Questa funzione stampa il contenuto della lista «uscite» che contiene tutte le uscite della sessione attuale.</a:t>
            </a:r>
          </a:p>
        </p:txBody>
      </p:sp>
    </p:spTree>
    <p:extLst>
      <p:ext uri="{BB962C8B-B14F-4D97-AF65-F5344CB8AC3E}">
        <p14:creationId xmlns:p14="http://schemas.microsoft.com/office/powerpoint/2010/main" val="860067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1C034B-0642-DC82-EB79-3F27D37BC8FB}"/>
              </a:ext>
            </a:extLst>
          </p:cNvPr>
          <p:cNvSpPr>
            <a:spLocks noGrp="1"/>
          </p:cNvSpPr>
          <p:nvPr>
            <p:ph type="title"/>
          </p:nvPr>
        </p:nvSpPr>
        <p:spPr/>
        <p:txBody>
          <a:bodyPr/>
          <a:lstStyle/>
          <a:p>
            <a:r>
              <a:rPr lang="it-IT" dirty="0"/>
              <a:t>Case : ‘b’</a:t>
            </a:r>
          </a:p>
        </p:txBody>
      </p:sp>
      <p:sp>
        <p:nvSpPr>
          <p:cNvPr id="3" name="Segnaposto contenuto 2">
            <a:extLst>
              <a:ext uri="{FF2B5EF4-FFF2-40B4-BE49-F238E27FC236}">
                <a16:creationId xmlns:a16="http://schemas.microsoft.com/office/drawing/2014/main" id="{00388363-830E-584A-E30D-6DEC72CFEF25}"/>
              </a:ext>
            </a:extLst>
          </p:cNvPr>
          <p:cNvSpPr>
            <a:spLocks noGrp="1"/>
          </p:cNvSpPr>
          <p:nvPr>
            <p:ph idx="1"/>
          </p:nvPr>
        </p:nvSpPr>
        <p:spPr/>
        <p:txBody>
          <a:bodyPr/>
          <a:lstStyle/>
          <a:p>
            <a:pPr marL="228600" indent="0">
              <a:buNone/>
            </a:pPr>
            <a:r>
              <a:rPr lang="it-IT" dirty="0"/>
              <a:t>Con questa opzione l’utente può effettuare dei bonifici ad altri utenti presenti nel sistema. Sarà chiesto all’utente di inserire l’username della persona a cui vuole fare il bonifico e l’importo da mandare, dopo ciò la funzione </a:t>
            </a:r>
            <a:r>
              <a:rPr lang="pt-BR" sz="2600" b="0" dirty="0">
                <a:solidFill>
                  <a:srgbClr val="C678DD"/>
                </a:solidFill>
                <a:effectLst/>
                <a:latin typeface="Consolas" panose="020B0609020204030204" pitchFamily="49" charset="0"/>
              </a:rPr>
              <a:t>int</a:t>
            </a:r>
            <a:r>
              <a:rPr lang="pt-BR" sz="2600" b="0" dirty="0">
                <a:solidFill>
                  <a:srgbClr val="ABB2BF"/>
                </a:solidFill>
                <a:effectLst/>
                <a:latin typeface="Consolas" panose="020B0609020204030204" pitchFamily="49" charset="0"/>
              </a:rPr>
              <a:t> </a:t>
            </a:r>
            <a:r>
              <a:rPr lang="pt-BR" sz="2600" b="0" dirty="0">
                <a:solidFill>
                  <a:srgbClr val="61AFEF"/>
                </a:solidFill>
                <a:effectLst/>
                <a:latin typeface="Consolas" panose="020B0609020204030204" pitchFamily="49" charset="0"/>
              </a:rPr>
              <a:t>bonifico</a:t>
            </a:r>
            <a:r>
              <a:rPr lang="pt-BR" sz="2600" b="0" dirty="0">
                <a:solidFill>
                  <a:srgbClr val="ABB2BF"/>
                </a:solidFill>
                <a:effectLst/>
                <a:latin typeface="Consolas" panose="020B0609020204030204" pitchFamily="49" charset="0"/>
              </a:rPr>
              <a:t>(</a:t>
            </a:r>
            <a:r>
              <a:rPr lang="pt-BR" sz="2600" b="0" dirty="0">
                <a:solidFill>
                  <a:srgbClr val="C678DD"/>
                </a:solidFill>
                <a:effectLst/>
                <a:latin typeface="Consolas" panose="020B0609020204030204" pitchFamily="49" charset="0"/>
              </a:rPr>
              <a:t>char</a:t>
            </a:r>
            <a:r>
              <a:rPr lang="pt-BR" sz="2600" b="0" dirty="0">
                <a:solidFill>
                  <a:srgbClr val="ABB2BF"/>
                </a:solidFill>
                <a:effectLst/>
                <a:latin typeface="Consolas" panose="020B0609020204030204" pitchFamily="49" charset="0"/>
              </a:rPr>
              <a:t> </a:t>
            </a:r>
            <a:r>
              <a:rPr lang="pt-BR" sz="2600" b="0" dirty="0">
                <a:solidFill>
                  <a:srgbClr val="C678DD"/>
                </a:solidFill>
                <a:effectLst/>
                <a:latin typeface="Consolas" panose="020B0609020204030204" pitchFamily="49" charset="0"/>
              </a:rPr>
              <a:t>*</a:t>
            </a:r>
            <a:r>
              <a:rPr lang="pt-BR" sz="2600" b="0" dirty="0">
                <a:solidFill>
                  <a:srgbClr val="ABB2BF"/>
                </a:solidFill>
                <a:effectLst/>
                <a:latin typeface="Consolas" panose="020B0609020204030204" pitchFamily="49" charset="0"/>
              </a:rPr>
              <a:t>user, </a:t>
            </a:r>
            <a:r>
              <a:rPr lang="pt-BR" sz="2600" b="0" dirty="0">
                <a:solidFill>
                  <a:srgbClr val="C678DD"/>
                </a:solidFill>
                <a:effectLst/>
                <a:latin typeface="Consolas" panose="020B0609020204030204" pitchFamily="49" charset="0"/>
              </a:rPr>
              <a:t>char</a:t>
            </a:r>
            <a:r>
              <a:rPr lang="pt-BR" sz="2600" b="0" dirty="0">
                <a:solidFill>
                  <a:srgbClr val="ABB2BF"/>
                </a:solidFill>
                <a:effectLst/>
                <a:latin typeface="Consolas" panose="020B0609020204030204" pitchFamily="49" charset="0"/>
              </a:rPr>
              <a:t> </a:t>
            </a:r>
            <a:r>
              <a:rPr lang="pt-BR" sz="2600" b="0" dirty="0">
                <a:solidFill>
                  <a:srgbClr val="C678DD"/>
                </a:solidFill>
                <a:effectLst/>
                <a:latin typeface="Consolas" panose="020B0609020204030204" pitchFamily="49" charset="0"/>
              </a:rPr>
              <a:t>*</a:t>
            </a:r>
            <a:r>
              <a:rPr lang="pt-BR" sz="2600" b="0" dirty="0">
                <a:solidFill>
                  <a:srgbClr val="ABB2BF"/>
                </a:solidFill>
                <a:effectLst/>
                <a:latin typeface="Consolas" panose="020B0609020204030204" pitchFamily="49" charset="0"/>
              </a:rPr>
              <a:t>bonuser, </a:t>
            </a:r>
            <a:r>
              <a:rPr lang="pt-BR" sz="2600" b="0" dirty="0">
                <a:solidFill>
                  <a:srgbClr val="C678DD"/>
                </a:solidFill>
                <a:effectLst/>
                <a:latin typeface="Consolas" panose="020B0609020204030204" pitchFamily="49" charset="0"/>
              </a:rPr>
              <a:t>float</a:t>
            </a:r>
            <a:r>
              <a:rPr lang="pt-BR" sz="2600" b="0" dirty="0">
                <a:solidFill>
                  <a:srgbClr val="ABB2BF"/>
                </a:solidFill>
                <a:effectLst/>
                <a:latin typeface="Consolas" panose="020B0609020204030204" pitchFamily="49" charset="0"/>
              </a:rPr>
              <a:t> importo) </a:t>
            </a:r>
            <a:r>
              <a:rPr lang="it-IT" dirty="0"/>
              <a:t>si occuperà del resto.</a:t>
            </a:r>
            <a:endParaRPr lang="pt-BR" b="0" dirty="0">
              <a:solidFill>
                <a:srgbClr val="ABB2BF"/>
              </a:solidFill>
              <a:effectLst/>
              <a:latin typeface="Consolas" panose="020B0609020204030204" pitchFamily="49" charset="0"/>
            </a:endParaRPr>
          </a:p>
          <a:p>
            <a:pPr marL="228600" indent="0">
              <a:buNone/>
            </a:pPr>
            <a:endParaRPr lang="it-IT" dirty="0"/>
          </a:p>
        </p:txBody>
      </p:sp>
    </p:spTree>
    <p:extLst>
      <p:ext uri="{BB962C8B-B14F-4D97-AF65-F5344CB8AC3E}">
        <p14:creationId xmlns:p14="http://schemas.microsoft.com/office/powerpoint/2010/main" val="2391595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3E00C8-C98E-B177-BFC7-EBEBEB33837E}"/>
              </a:ext>
            </a:extLst>
          </p:cNvPr>
          <p:cNvSpPr>
            <a:spLocks noGrp="1"/>
          </p:cNvSpPr>
          <p:nvPr>
            <p:ph type="title"/>
          </p:nvPr>
        </p:nvSpPr>
        <p:spPr/>
        <p:txBody>
          <a:bodyPr>
            <a:normAutofit/>
          </a:bodyPr>
          <a:lstStyle/>
          <a:p>
            <a:r>
              <a:rPr lang="pt-BR" sz="2700" b="0" dirty="0">
                <a:solidFill>
                  <a:srgbClr val="C678DD"/>
                </a:solidFill>
                <a:effectLst/>
                <a:latin typeface="Consolas" panose="020B0609020204030204" pitchFamily="49" charset="0"/>
              </a:rPr>
              <a:t>int</a:t>
            </a:r>
            <a:r>
              <a:rPr lang="pt-BR" sz="2700" b="0" dirty="0">
                <a:solidFill>
                  <a:srgbClr val="ABB2BF"/>
                </a:solidFill>
                <a:effectLst/>
                <a:latin typeface="Consolas" panose="020B0609020204030204" pitchFamily="49" charset="0"/>
              </a:rPr>
              <a:t> </a:t>
            </a:r>
            <a:r>
              <a:rPr lang="pt-BR" sz="2700" b="0" dirty="0">
                <a:solidFill>
                  <a:srgbClr val="61AFEF"/>
                </a:solidFill>
                <a:effectLst/>
                <a:latin typeface="Consolas" panose="020B0609020204030204" pitchFamily="49" charset="0"/>
              </a:rPr>
              <a:t>bonifico</a:t>
            </a:r>
            <a:r>
              <a:rPr lang="pt-BR" sz="2700" b="0" dirty="0">
                <a:solidFill>
                  <a:srgbClr val="ABB2BF"/>
                </a:solidFill>
                <a:effectLst/>
                <a:latin typeface="Consolas" panose="020B0609020204030204" pitchFamily="49" charset="0"/>
              </a:rPr>
              <a:t>(</a:t>
            </a:r>
            <a:r>
              <a:rPr lang="pt-BR" sz="2700" b="0" dirty="0">
                <a:solidFill>
                  <a:srgbClr val="C678DD"/>
                </a:solidFill>
                <a:effectLst/>
                <a:latin typeface="Consolas" panose="020B0609020204030204" pitchFamily="49" charset="0"/>
              </a:rPr>
              <a:t>char</a:t>
            </a:r>
            <a:r>
              <a:rPr lang="pt-BR" sz="2700" b="0" dirty="0">
                <a:solidFill>
                  <a:srgbClr val="ABB2BF"/>
                </a:solidFill>
                <a:effectLst/>
                <a:latin typeface="Consolas" panose="020B0609020204030204" pitchFamily="49" charset="0"/>
              </a:rPr>
              <a:t> </a:t>
            </a:r>
            <a:r>
              <a:rPr lang="pt-BR" sz="2700" b="0" dirty="0">
                <a:solidFill>
                  <a:srgbClr val="C678DD"/>
                </a:solidFill>
                <a:effectLst/>
                <a:latin typeface="Consolas" panose="020B0609020204030204" pitchFamily="49" charset="0"/>
              </a:rPr>
              <a:t>*</a:t>
            </a:r>
            <a:r>
              <a:rPr lang="pt-BR" sz="2700" b="0" dirty="0">
                <a:solidFill>
                  <a:srgbClr val="ABB2BF"/>
                </a:solidFill>
                <a:effectLst/>
                <a:latin typeface="Consolas" panose="020B0609020204030204" pitchFamily="49" charset="0"/>
              </a:rPr>
              <a:t>user, </a:t>
            </a:r>
            <a:r>
              <a:rPr lang="pt-BR" sz="2700" b="0" dirty="0">
                <a:solidFill>
                  <a:srgbClr val="C678DD"/>
                </a:solidFill>
                <a:effectLst/>
                <a:latin typeface="Consolas" panose="020B0609020204030204" pitchFamily="49" charset="0"/>
              </a:rPr>
              <a:t>char</a:t>
            </a:r>
            <a:r>
              <a:rPr lang="pt-BR" sz="2700" b="0" dirty="0">
                <a:solidFill>
                  <a:srgbClr val="ABB2BF"/>
                </a:solidFill>
                <a:effectLst/>
                <a:latin typeface="Consolas" panose="020B0609020204030204" pitchFamily="49" charset="0"/>
              </a:rPr>
              <a:t> </a:t>
            </a:r>
            <a:r>
              <a:rPr lang="pt-BR" sz="2700" b="0" dirty="0">
                <a:solidFill>
                  <a:srgbClr val="C678DD"/>
                </a:solidFill>
                <a:effectLst/>
                <a:latin typeface="Consolas" panose="020B0609020204030204" pitchFamily="49" charset="0"/>
              </a:rPr>
              <a:t>*</a:t>
            </a:r>
            <a:r>
              <a:rPr lang="pt-BR" sz="2700" b="0" dirty="0">
                <a:solidFill>
                  <a:srgbClr val="ABB2BF"/>
                </a:solidFill>
                <a:effectLst/>
                <a:latin typeface="Consolas" panose="020B0609020204030204" pitchFamily="49" charset="0"/>
              </a:rPr>
              <a:t>bonuser, </a:t>
            </a:r>
            <a:r>
              <a:rPr lang="pt-BR" sz="2700" b="0" dirty="0">
                <a:solidFill>
                  <a:srgbClr val="C678DD"/>
                </a:solidFill>
                <a:effectLst/>
                <a:latin typeface="Consolas" panose="020B0609020204030204" pitchFamily="49" charset="0"/>
              </a:rPr>
              <a:t>float</a:t>
            </a:r>
            <a:r>
              <a:rPr lang="pt-BR" sz="2700" b="0" dirty="0">
                <a:solidFill>
                  <a:srgbClr val="ABB2BF"/>
                </a:solidFill>
                <a:effectLst/>
                <a:latin typeface="Consolas" panose="020B0609020204030204" pitchFamily="49" charset="0"/>
              </a:rPr>
              <a:t> importo)</a:t>
            </a:r>
            <a:endParaRPr lang="it-IT" sz="2700" dirty="0"/>
          </a:p>
        </p:txBody>
      </p:sp>
      <p:sp>
        <p:nvSpPr>
          <p:cNvPr id="3" name="Segnaposto contenuto 2">
            <a:extLst>
              <a:ext uri="{FF2B5EF4-FFF2-40B4-BE49-F238E27FC236}">
                <a16:creationId xmlns:a16="http://schemas.microsoft.com/office/drawing/2014/main" id="{E773356A-A9E5-B645-3CB0-D3070E6983AE}"/>
              </a:ext>
            </a:extLst>
          </p:cNvPr>
          <p:cNvSpPr>
            <a:spLocks noGrp="1"/>
          </p:cNvSpPr>
          <p:nvPr>
            <p:ph idx="1"/>
          </p:nvPr>
        </p:nvSpPr>
        <p:spPr/>
        <p:txBody>
          <a:bodyPr/>
          <a:lstStyle/>
          <a:p>
            <a:pPr marL="228600" indent="0">
              <a:buNone/>
            </a:pPr>
            <a:r>
              <a:rPr lang="it-IT" dirty="0"/>
              <a:t>Questa funzione controlla che l’utente a cui inviare il bonifico esista, se non esiste l’utente sarà avvisato, poi apre il file dell’user corrente e controlla se il saldo disponibile è abbastanza per poter eseguire il bonifico, se non ci sono abbastanza soldi l’utente sarà avvisato. Se questi controlli preliminari vanno bene allora arriva il momento della funzione </a:t>
            </a:r>
          </a:p>
          <a:p>
            <a:pPr marL="228600" indent="0">
              <a:buNone/>
            </a:pPr>
            <a:r>
              <a:rPr lang="fr-FR" b="0" dirty="0" err="1">
                <a:solidFill>
                  <a:srgbClr val="C678DD"/>
                </a:solidFill>
                <a:effectLst/>
                <a:latin typeface="Consolas" panose="020B0609020204030204" pitchFamily="49" charset="0"/>
              </a:rPr>
              <a:t>int</a:t>
            </a:r>
            <a:r>
              <a:rPr lang="fr-FR" b="0" dirty="0">
                <a:solidFill>
                  <a:srgbClr val="ABB2BF"/>
                </a:solidFill>
                <a:effectLst/>
                <a:latin typeface="Consolas" panose="020B0609020204030204" pitchFamily="49" charset="0"/>
              </a:rPr>
              <a:t> </a:t>
            </a:r>
            <a:r>
              <a:rPr lang="fr-FR" b="0" dirty="0">
                <a:solidFill>
                  <a:srgbClr val="61AFEF"/>
                </a:solidFill>
                <a:effectLst/>
                <a:latin typeface="Consolas" panose="020B0609020204030204" pitchFamily="49" charset="0"/>
              </a:rPr>
              <a:t>vers</a:t>
            </a:r>
            <a:r>
              <a:rPr lang="fr-FR" b="0" dirty="0">
                <a:solidFill>
                  <a:srgbClr val="ABB2BF"/>
                </a:solidFill>
                <a:effectLst/>
                <a:latin typeface="Consolas" panose="020B0609020204030204" pitchFamily="49" charset="0"/>
              </a:rPr>
              <a:t>(</a:t>
            </a:r>
            <a:r>
              <a:rPr lang="fr-FR" b="0" dirty="0">
                <a:solidFill>
                  <a:srgbClr val="C678DD"/>
                </a:solidFill>
                <a:effectLst/>
                <a:latin typeface="Consolas" panose="020B0609020204030204" pitchFamily="49" charset="0"/>
              </a:rPr>
              <a:t>char</a:t>
            </a:r>
            <a:r>
              <a:rPr lang="fr-FR" b="0" dirty="0">
                <a:solidFill>
                  <a:srgbClr val="ABB2BF"/>
                </a:solidFill>
                <a:effectLst/>
                <a:latin typeface="Consolas" panose="020B0609020204030204" pitchFamily="49" charset="0"/>
              </a:rPr>
              <a:t> </a:t>
            </a:r>
            <a:r>
              <a:rPr lang="fr-FR" b="0" dirty="0">
                <a:solidFill>
                  <a:srgbClr val="C678DD"/>
                </a:solidFill>
                <a:effectLst/>
                <a:latin typeface="Consolas" panose="020B0609020204030204" pitchFamily="49" charset="0"/>
              </a:rPr>
              <a:t>*</a:t>
            </a:r>
            <a:r>
              <a:rPr lang="fr-FR" b="0" dirty="0">
                <a:solidFill>
                  <a:srgbClr val="ABB2BF"/>
                </a:solidFill>
                <a:effectLst/>
                <a:latin typeface="Consolas" panose="020B0609020204030204" pitchFamily="49" charset="0"/>
              </a:rPr>
              <a:t>user, </a:t>
            </a:r>
            <a:r>
              <a:rPr lang="fr-FR" b="0" dirty="0" err="1">
                <a:solidFill>
                  <a:srgbClr val="C678DD"/>
                </a:solidFill>
                <a:effectLst/>
                <a:latin typeface="Consolas" panose="020B0609020204030204" pitchFamily="49" charset="0"/>
              </a:rPr>
              <a:t>float</a:t>
            </a:r>
            <a:r>
              <a:rPr lang="fr-FR" b="0" dirty="0">
                <a:solidFill>
                  <a:srgbClr val="ABB2BF"/>
                </a:solidFill>
                <a:effectLst/>
                <a:latin typeface="Consolas" panose="020B0609020204030204" pitchFamily="49" charset="0"/>
              </a:rPr>
              <a:t> </a:t>
            </a:r>
            <a:r>
              <a:rPr lang="fr-FR" b="0" dirty="0" err="1">
                <a:solidFill>
                  <a:srgbClr val="ABB2BF"/>
                </a:solidFill>
                <a:effectLst/>
                <a:latin typeface="Consolas" panose="020B0609020204030204" pitchFamily="49" charset="0"/>
              </a:rPr>
              <a:t>importo</a:t>
            </a:r>
            <a:r>
              <a:rPr lang="fr-FR" b="0" dirty="0">
                <a:solidFill>
                  <a:srgbClr val="ABB2BF"/>
                </a:solidFill>
                <a:effectLst/>
                <a:latin typeface="Consolas" panose="020B0609020204030204" pitchFamily="49" charset="0"/>
              </a:rPr>
              <a:t>)</a:t>
            </a:r>
          </a:p>
          <a:p>
            <a:pPr marL="228600" indent="0">
              <a:buNone/>
            </a:pPr>
            <a:endParaRPr lang="it-IT" dirty="0"/>
          </a:p>
        </p:txBody>
      </p:sp>
    </p:spTree>
    <p:extLst>
      <p:ext uri="{BB962C8B-B14F-4D97-AF65-F5344CB8AC3E}">
        <p14:creationId xmlns:p14="http://schemas.microsoft.com/office/powerpoint/2010/main" val="5187847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D94361-765A-94D3-0846-8CD98421D2E2}"/>
              </a:ext>
            </a:extLst>
          </p:cNvPr>
          <p:cNvSpPr>
            <a:spLocks noGrp="1"/>
          </p:cNvSpPr>
          <p:nvPr>
            <p:ph type="title"/>
          </p:nvPr>
        </p:nvSpPr>
        <p:spPr/>
        <p:txBody>
          <a:bodyPr>
            <a:normAutofit fontScale="90000"/>
          </a:bodyPr>
          <a:lstStyle/>
          <a:p>
            <a:r>
              <a:rPr lang="fr-FR" sz="4700" b="0" dirty="0" err="1">
                <a:solidFill>
                  <a:srgbClr val="C678DD"/>
                </a:solidFill>
                <a:effectLst/>
                <a:latin typeface="Consolas" panose="020B0609020204030204" pitchFamily="49" charset="0"/>
              </a:rPr>
              <a:t>int</a:t>
            </a:r>
            <a:r>
              <a:rPr lang="fr-FR" sz="4700" b="0" dirty="0">
                <a:solidFill>
                  <a:srgbClr val="ABB2BF"/>
                </a:solidFill>
                <a:effectLst/>
                <a:latin typeface="Consolas" panose="020B0609020204030204" pitchFamily="49" charset="0"/>
              </a:rPr>
              <a:t> </a:t>
            </a:r>
            <a:r>
              <a:rPr lang="fr-FR" sz="4700" b="0" dirty="0">
                <a:solidFill>
                  <a:srgbClr val="61AFEF"/>
                </a:solidFill>
                <a:effectLst/>
                <a:latin typeface="Consolas" panose="020B0609020204030204" pitchFamily="49" charset="0"/>
              </a:rPr>
              <a:t>vers</a:t>
            </a:r>
            <a:r>
              <a:rPr lang="fr-FR" sz="4700" b="0" dirty="0">
                <a:solidFill>
                  <a:srgbClr val="ABB2BF"/>
                </a:solidFill>
                <a:effectLst/>
                <a:latin typeface="Consolas" panose="020B0609020204030204" pitchFamily="49" charset="0"/>
              </a:rPr>
              <a:t>(</a:t>
            </a:r>
            <a:r>
              <a:rPr lang="fr-FR" sz="4700" b="0" dirty="0">
                <a:solidFill>
                  <a:srgbClr val="C678DD"/>
                </a:solidFill>
                <a:effectLst/>
                <a:latin typeface="Consolas" panose="020B0609020204030204" pitchFamily="49" charset="0"/>
              </a:rPr>
              <a:t>char</a:t>
            </a:r>
            <a:r>
              <a:rPr lang="fr-FR" sz="4700" b="0" dirty="0">
                <a:solidFill>
                  <a:srgbClr val="ABB2BF"/>
                </a:solidFill>
                <a:effectLst/>
                <a:latin typeface="Consolas" panose="020B0609020204030204" pitchFamily="49" charset="0"/>
              </a:rPr>
              <a:t> </a:t>
            </a:r>
            <a:r>
              <a:rPr lang="fr-FR" sz="4700" b="0" dirty="0">
                <a:solidFill>
                  <a:srgbClr val="C678DD"/>
                </a:solidFill>
                <a:effectLst/>
                <a:latin typeface="Consolas" panose="020B0609020204030204" pitchFamily="49" charset="0"/>
              </a:rPr>
              <a:t>*</a:t>
            </a:r>
            <a:r>
              <a:rPr lang="fr-FR" sz="4700" b="0" dirty="0">
                <a:solidFill>
                  <a:srgbClr val="ABB2BF"/>
                </a:solidFill>
                <a:effectLst/>
                <a:latin typeface="Consolas" panose="020B0609020204030204" pitchFamily="49" charset="0"/>
              </a:rPr>
              <a:t>user, </a:t>
            </a:r>
            <a:r>
              <a:rPr lang="fr-FR" sz="4700" b="0" dirty="0" err="1">
                <a:solidFill>
                  <a:srgbClr val="C678DD"/>
                </a:solidFill>
                <a:effectLst/>
                <a:latin typeface="Consolas" panose="020B0609020204030204" pitchFamily="49" charset="0"/>
              </a:rPr>
              <a:t>float</a:t>
            </a:r>
            <a:r>
              <a:rPr lang="fr-FR" sz="4700" b="0" dirty="0">
                <a:solidFill>
                  <a:srgbClr val="ABB2BF"/>
                </a:solidFill>
                <a:effectLst/>
                <a:latin typeface="Consolas" panose="020B0609020204030204" pitchFamily="49" charset="0"/>
              </a:rPr>
              <a:t> </a:t>
            </a:r>
            <a:r>
              <a:rPr lang="fr-FR" sz="4700" b="0" dirty="0" err="1">
                <a:solidFill>
                  <a:srgbClr val="ABB2BF"/>
                </a:solidFill>
                <a:effectLst/>
                <a:latin typeface="Consolas" panose="020B0609020204030204" pitchFamily="49" charset="0"/>
              </a:rPr>
              <a:t>importo</a:t>
            </a:r>
            <a:r>
              <a:rPr lang="fr-FR" sz="4700" b="0" dirty="0">
                <a:solidFill>
                  <a:srgbClr val="ABB2BF"/>
                </a:solidFill>
                <a:effectLst/>
                <a:latin typeface="Consolas" panose="020B0609020204030204" pitchFamily="49" charset="0"/>
              </a:rPr>
              <a:t>)</a:t>
            </a:r>
            <a:br>
              <a:rPr lang="fr-FR" b="0" dirty="0">
                <a:solidFill>
                  <a:srgbClr val="ABB2BF"/>
                </a:solidFill>
                <a:effectLst/>
                <a:latin typeface="Consolas" panose="020B0609020204030204" pitchFamily="49" charset="0"/>
              </a:rPr>
            </a:br>
            <a:endParaRPr lang="it-IT" dirty="0"/>
          </a:p>
        </p:txBody>
      </p:sp>
      <p:sp>
        <p:nvSpPr>
          <p:cNvPr id="3" name="Segnaposto contenuto 2">
            <a:extLst>
              <a:ext uri="{FF2B5EF4-FFF2-40B4-BE49-F238E27FC236}">
                <a16:creationId xmlns:a16="http://schemas.microsoft.com/office/drawing/2014/main" id="{F957EA64-16F4-AA1E-0787-A7BC51B1F09A}"/>
              </a:ext>
            </a:extLst>
          </p:cNvPr>
          <p:cNvSpPr>
            <a:spLocks noGrp="1"/>
          </p:cNvSpPr>
          <p:nvPr>
            <p:ph idx="1"/>
          </p:nvPr>
        </p:nvSpPr>
        <p:spPr/>
        <p:txBody>
          <a:bodyPr/>
          <a:lstStyle/>
          <a:p>
            <a:pPr marL="228600" indent="0">
              <a:buNone/>
            </a:pPr>
            <a:r>
              <a:rPr lang="it-IT" dirty="0"/>
              <a:t>Questa funzione fa un versamento all’user passato da input di un certo importo anch’esso passato da input. In </a:t>
            </a:r>
            <a:r>
              <a:rPr lang="it-IT" dirty="0" err="1"/>
              <a:t>nutshell</a:t>
            </a:r>
            <a:r>
              <a:rPr lang="it-IT" dirty="0"/>
              <a:t> questa funzione apre il «</a:t>
            </a:r>
            <a:r>
              <a:rPr lang="it-IT" dirty="0" err="1"/>
              <a:t>file.user</a:t>
            </a:r>
            <a:r>
              <a:rPr lang="it-IT" dirty="0"/>
              <a:t>» dedicato a ogni utente aggiunge l’importo di input al saldo dell’utente.</a:t>
            </a:r>
          </a:p>
        </p:txBody>
      </p:sp>
    </p:spTree>
    <p:extLst>
      <p:ext uri="{BB962C8B-B14F-4D97-AF65-F5344CB8AC3E}">
        <p14:creationId xmlns:p14="http://schemas.microsoft.com/office/powerpoint/2010/main" val="412654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D1EC2EF9-FFD5-76A0-E9F1-75EA4C0383E2}"/>
              </a:ext>
            </a:extLst>
          </p:cNvPr>
          <p:cNvSpPr>
            <a:spLocks noGrp="1"/>
          </p:cNvSpPr>
          <p:nvPr>
            <p:ph idx="1"/>
          </p:nvPr>
        </p:nvSpPr>
        <p:spPr>
          <a:xfrm>
            <a:off x="838200" y="736979"/>
            <a:ext cx="10515600" cy="5439984"/>
          </a:xfrm>
        </p:spPr>
        <p:txBody>
          <a:bodyPr>
            <a:normAutofit fontScale="92500"/>
          </a:bodyPr>
          <a:lstStyle/>
          <a:p>
            <a:pPr marL="228600" indent="0">
              <a:buNone/>
            </a:pPr>
            <a:r>
              <a:rPr lang="it-IT" dirty="0"/>
              <a:t>A questa funzione nel bonifico passerò come user il beneficiario del bonifico emesso dall’utente, in questo modo aggiornerò il saldo del beneficiario dell’importo versato dall’utente. Dopo aver fatto questo la funzione «bonifico» aprirà i file di entrate del beneficiario e ci stamperà una cosa di questo tipo : </a:t>
            </a:r>
          </a:p>
          <a:p>
            <a:pPr marL="228600" indent="0">
              <a:buNone/>
            </a:pPr>
            <a:r>
              <a:rPr lang="it-IT" sz="2200" b="0" dirty="0" err="1">
                <a:solidFill>
                  <a:srgbClr val="61AFEF"/>
                </a:solidFill>
                <a:effectLst/>
                <a:latin typeface="Consolas" panose="020B0609020204030204" pitchFamily="49" charset="0"/>
              </a:rPr>
              <a:t>fprintf</a:t>
            </a:r>
            <a:r>
              <a:rPr lang="it-IT" sz="2200" b="0" dirty="0">
                <a:solidFill>
                  <a:srgbClr val="ABB2BF"/>
                </a:solidFill>
                <a:effectLst/>
                <a:latin typeface="Consolas" panose="020B0609020204030204" pitchFamily="49" charset="0"/>
              </a:rPr>
              <a:t>(</a:t>
            </a:r>
            <a:r>
              <a:rPr lang="it-IT" sz="2200" b="0" dirty="0" err="1">
                <a:solidFill>
                  <a:srgbClr val="ABB2BF"/>
                </a:solidFill>
                <a:effectLst/>
                <a:latin typeface="Consolas" panose="020B0609020204030204" pitchFamily="49" charset="0"/>
              </a:rPr>
              <a:t>fileentrate</a:t>
            </a:r>
            <a:r>
              <a:rPr lang="it-IT" sz="2200" b="0" dirty="0">
                <a:solidFill>
                  <a:srgbClr val="ABB2BF"/>
                </a:solidFill>
                <a:effectLst/>
                <a:latin typeface="Consolas" panose="020B0609020204030204" pitchFamily="49" charset="0"/>
              </a:rPr>
              <a:t>,</a:t>
            </a:r>
            <a:r>
              <a:rPr lang="it-IT" sz="2200" b="0" dirty="0">
                <a:solidFill>
                  <a:srgbClr val="98C379"/>
                </a:solidFill>
                <a:effectLst/>
                <a:latin typeface="Consolas" panose="020B0609020204030204" pitchFamily="49" charset="0"/>
              </a:rPr>
              <a:t>"</a:t>
            </a:r>
            <a:r>
              <a:rPr lang="it-IT" sz="2200" b="0" dirty="0">
                <a:solidFill>
                  <a:srgbClr val="56B6C2"/>
                </a:solidFill>
                <a:effectLst/>
                <a:latin typeface="Consolas" panose="020B0609020204030204" pitchFamily="49" charset="0"/>
              </a:rPr>
              <a:t>\</a:t>
            </a:r>
            <a:r>
              <a:rPr lang="it-IT" sz="2200" b="0" dirty="0" err="1">
                <a:solidFill>
                  <a:srgbClr val="56B6C2"/>
                </a:solidFill>
                <a:effectLst/>
                <a:latin typeface="Consolas" panose="020B0609020204030204" pitchFamily="49" charset="0"/>
              </a:rPr>
              <a:t>n</a:t>
            </a:r>
            <a:r>
              <a:rPr lang="it-IT" sz="2200" b="0" dirty="0" err="1">
                <a:solidFill>
                  <a:srgbClr val="98C379"/>
                </a:solidFill>
                <a:effectLst/>
                <a:latin typeface="Consolas" panose="020B0609020204030204" pitchFamily="49" charset="0"/>
              </a:rPr>
              <a:t>L'user</a:t>
            </a:r>
            <a:r>
              <a:rPr lang="it-IT" sz="2200" b="0" dirty="0">
                <a:solidFill>
                  <a:srgbClr val="98C379"/>
                </a:solidFill>
                <a:effectLst/>
                <a:latin typeface="Consolas" panose="020B0609020204030204" pitchFamily="49" charset="0"/>
              </a:rPr>
              <a:t> </a:t>
            </a:r>
            <a:r>
              <a:rPr lang="it-IT" sz="2200" b="0" dirty="0">
                <a:solidFill>
                  <a:srgbClr val="D19A66"/>
                </a:solidFill>
                <a:effectLst/>
                <a:latin typeface="Consolas" panose="020B0609020204030204" pitchFamily="49" charset="0"/>
              </a:rPr>
              <a:t>%s</a:t>
            </a:r>
            <a:r>
              <a:rPr lang="it-IT" sz="2200" b="0" dirty="0">
                <a:solidFill>
                  <a:srgbClr val="98C379"/>
                </a:solidFill>
                <a:effectLst/>
                <a:latin typeface="Consolas" panose="020B0609020204030204" pitchFamily="49" charset="0"/>
              </a:rPr>
              <a:t> ti ha inviato un bonifico di $ </a:t>
            </a:r>
            <a:r>
              <a:rPr lang="it-IT" sz="2200" b="0" dirty="0">
                <a:solidFill>
                  <a:srgbClr val="D19A66"/>
                </a:solidFill>
                <a:effectLst/>
                <a:latin typeface="Consolas" panose="020B0609020204030204" pitchFamily="49" charset="0"/>
              </a:rPr>
              <a:t>%.2f</a:t>
            </a:r>
            <a:r>
              <a:rPr lang="it-IT" sz="2200" b="0" dirty="0">
                <a:solidFill>
                  <a:srgbClr val="98C379"/>
                </a:solidFill>
                <a:effectLst/>
                <a:latin typeface="Consolas" panose="020B0609020204030204" pitchFamily="49" charset="0"/>
              </a:rPr>
              <a:t> in data </a:t>
            </a:r>
            <a:r>
              <a:rPr lang="it-IT" sz="2200" b="0" dirty="0">
                <a:solidFill>
                  <a:srgbClr val="D19A66"/>
                </a:solidFill>
                <a:effectLst/>
                <a:latin typeface="Consolas" panose="020B0609020204030204" pitchFamily="49" charset="0"/>
              </a:rPr>
              <a:t>%s</a:t>
            </a:r>
            <a:r>
              <a:rPr lang="it-IT" sz="2200" b="0" dirty="0">
                <a:solidFill>
                  <a:srgbClr val="98C379"/>
                </a:solidFill>
                <a:effectLst/>
                <a:latin typeface="Consolas" panose="020B0609020204030204" pitchFamily="49" charset="0"/>
              </a:rPr>
              <a:t> alle ore </a:t>
            </a:r>
            <a:r>
              <a:rPr lang="it-IT" sz="2200" b="0" dirty="0">
                <a:solidFill>
                  <a:srgbClr val="D19A66"/>
                </a:solidFill>
                <a:effectLst/>
                <a:latin typeface="Consolas" panose="020B0609020204030204" pitchFamily="49" charset="0"/>
              </a:rPr>
              <a:t>%s</a:t>
            </a:r>
            <a:r>
              <a:rPr lang="it-IT" sz="2200" b="0" dirty="0">
                <a:solidFill>
                  <a:srgbClr val="56B6C2"/>
                </a:solidFill>
                <a:effectLst/>
                <a:latin typeface="Consolas" panose="020B0609020204030204" pitchFamily="49" charset="0"/>
              </a:rPr>
              <a:t>\n</a:t>
            </a:r>
            <a:r>
              <a:rPr lang="it-IT" sz="2200" b="0" dirty="0">
                <a:solidFill>
                  <a:srgbClr val="98C379"/>
                </a:solidFill>
                <a:effectLst/>
                <a:latin typeface="Consolas" panose="020B0609020204030204" pitchFamily="49" charset="0"/>
              </a:rPr>
              <a:t>"</a:t>
            </a:r>
            <a:r>
              <a:rPr lang="it-IT" sz="2200" b="0" dirty="0">
                <a:solidFill>
                  <a:srgbClr val="ABB2BF"/>
                </a:solidFill>
                <a:effectLst/>
                <a:latin typeface="Consolas" panose="020B0609020204030204" pitchFamily="49" charset="0"/>
              </a:rPr>
              <a:t>,</a:t>
            </a:r>
            <a:r>
              <a:rPr lang="it-IT" sz="2200" b="0" dirty="0" err="1">
                <a:solidFill>
                  <a:srgbClr val="ABB2BF"/>
                </a:solidFill>
                <a:effectLst/>
                <a:latin typeface="Consolas" panose="020B0609020204030204" pitchFamily="49" charset="0"/>
              </a:rPr>
              <a:t>user,importo,</a:t>
            </a:r>
            <a:r>
              <a:rPr lang="it-IT" sz="2200" b="0" dirty="0" err="1">
                <a:solidFill>
                  <a:srgbClr val="61AFEF"/>
                </a:solidFill>
                <a:effectLst/>
                <a:latin typeface="Consolas" panose="020B0609020204030204" pitchFamily="49" charset="0"/>
              </a:rPr>
              <a:t>data</a:t>
            </a:r>
            <a:r>
              <a:rPr lang="it-IT" sz="2200" b="0" dirty="0">
                <a:solidFill>
                  <a:srgbClr val="ABB2BF"/>
                </a:solidFill>
                <a:effectLst/>
                <a:latin typeface="Consolas" panose="020B0609020204030204" pitchFamily="49" charset="0"/>
              </a:rPr>
              <a:t>(),</a:t>
            </a:r>
            <a:r>
              <a:rPr lang="it-IT" sz="2200" b="0" dirty="0">
                <a:solidFill>
                  <a:srgbClr val="61AFEF"/>
                </a:solidFill>
                <a:effectLst/>
                <a:latin typeface="Consolas" panose="020B0609020204030204" pitchFamily="49" charset="0"/>
              </a:rPr>
              <a:t>ora</a:t>
            </a:r>
            <a:r>
              <a:rPr lang="it-IT" sz="2200" b="0" dirty="0">
                <a:solidFill>
                  <a:srgbClr val="ABB2BF"/>
                </a:solidFill>
                <a:effectLst/>
                <a:latin typeface="Consolas" panose="020B0609020204030204" pitchFamily="49" charset="0"/>
              </a:rPr>
              <a:t>());</a:t>
            </a:r>
            <a:endParaRPr lang="it-IT" dirty="0"/>
          </a:p>
          <a:p>
            <a:pPr marL="228600" indent="0">
              <a:buNone/>
            </a:pPr>
            <a:r>
              <a:rPr lang="it-IT" dirty="0"/>
              <a:t>Poi apre il file di uscite dell’utente corrente e ci </a:t>
            </a:r>
            <a:r>
              <a:rPr lang="it-IT" dirty="0" err="1"/>
              <a:t>stampera</a:t>
            </a:r>
            <a:r>
              <a:rPr lang="it-IT" dirty="0"/>
              <a:t> questo :</a:t>
            </a:r>
          </a:p>
          <a:p>
            <a:pPr marL="228600" indent="0">
              <a:buNone/>
            </a:pPr>
            <a:r>
              <a:rPr lang="it-IT" sz="2200" b="0" dirty="0" err="1">
                <a:solidFill>
                  <a:srgbClr val="61AFEF"/>
                </a:solidFill>
                <a:effectLst/>
                <a:latin typeface="Consolas" panose="020B0609020204030204" pitchFamily="49" charset="0"/>
              </a:rPr>
              <a:t>fprintf</a:t>
            </a:r>
            <a:r>
              <a:rPr lang="it-IT" sz="2200" b="0" dirty="0">
                <a:solidFill>
                  <a:srgbClr val="ABB2BF"/>
                </a:solidFill>
                <a:effectLst/>
                <a:latin typeface="Consolas" panose="020B0609020204030204" pitchFamily="49" charset="0"/>
              </a:rPr>
              <a:t>(</a:t>
            </a:r>
            <a:r>
              <a:rPr lang="it-IT" sz="2200" b="0" dirty="0" err="1">
                <a:solidFill>
                  <a:srgbClr val="ABB2BF"/>
                </a:solidFill>
                <a:effectLst/>
                <a:latin typeface="Consolas" panose="020B0609020204030204" pitchFamily="49" charset="0"/>
              </a:rPr>
              <a:t>fileuscite</a:t>
            </a:r>
            <a:r>
              <a:rPr lang="it-IT" sz="2200" b="0" dirty="0">
                <a:solidFill>
                  <a:srgbClr val="ABB2BF"/>
                </a:solidFill>
                <a:effectLst/>
                <a:latin typeface="Consolas" panose="020B0609020204030204" pitchFamily="49" charset="0"/>
              </a:rPr>
              <a:t>,</a:t>
            </a:r>
            <a:r>
              <a:rPr lang="it-IT" sz="2200" b="0" dirty="0">
                <a:solidFill>
                  <a:srgbClr val="98C379"/>
                </a:solidFill>
                <a:effectLst/>
                <a:latin typeface="Consolas" panose="020B0609020204030204" pitchFamily="49" charset="0"/>
              </a:rPr>
              <a:t>"Hai fatto un bonifico di $ </a:t>
            </a:r>
            <a:r>
              <a:rPr lang="it-IT" sz="2200" b="0" dirty="0">
                <a:solidFill>
                  <a:srgbClr val="D19A66"/>
                </a:solidFill>
                <a:effectLst/>
                <a:latin typeface="Consolas" panose="020B0609020204030204" pitchFamily="49" charset="0"/>
              </a:rPr>
              <a:t>%.2f</a:t>
            </a:r>
            <a:r>
              <a:rPr lang="it-IT" sz="2200" b="0" dirty="0">
                <a:solidFill>
                  <a:srgbClr val="98C379"/>
                </a:solidFill>
                <a:effectLst/>
                <a:latin typeface="Consolas" panose="020B0609020204030204" pitchFamily="49" charset="0"/>
              </a:rPr>
              <a:t> a </a:t>
            </a:r>
            <a:r>
              <a:rPr lang="it-IT" sz="2200" b="0" dirty="0">
                <a:solidFill>
                  <a:srgbClr val="D19A66"/>
                </a:solidFill>
                <a:effectLst/>
                <a:latin typeface="Consolas" panose="020B0609020204030204" pitchFamily="49" charset="0"/>
              </a:rPr>
              <a:t>%s</a:t>
            </a:r>
            <a:r>
              <a:rPr lang="it-IT" sz="2200" b="0" dirty="0">
                <a:solidFill>
                  <a:srgbClr val="98C379"/>
                </a:solidFill>
                <a:effectLst/>
                <a:latin typeface="Consolas" panose="020B0609020204030204" pitchFamily="49" charset="0"/>
              </a:rPr>
              <a:t> in data </a:t>
            </a:r>
            <a:r>
              <a:rPr lang="it-IT" sz="2200" b="0" dirty="0">
                <a:solidFill>
                  <a:srgbClr val="D19A66"/>
                </a:solidFill>
                <a:effectLst/>
                <a:latin typeface="Consolas" panose="020B0609020204030204" pitchFamily="49" charset="0"/>
              </a:rPr>
              <a:t>%s</a:t>
            </a:r>
            <a:r>
              <a:rPr lang="it-IT" sz="2200" b="0" dirty="0">
                <a:solidFill>
                  <a:srgbClr val="98C379"/>
                </a:solidFill>
                <a:effectLst/>
                <a:latin typeface="Consolas" panose="020B0609020204030204" pitchFamily="49" charset="0"/>
              </a:rPr>
              <a:t> e ora </a:t>
            </a:r>
            <a:r>
              <a:rPr lang="it-IT" sz="2200" b="0" dirty="0">
                <a:solidFill>
                  <a:srgbClr val="D19A66"/>
                </a:solidFill>
                <a:effectLst/>
                <a:latin typeface="Consolas" panose="020B0609020204030204" pitchFamily="49" charset="0"/>
              </a:rPr>
              <a:t>%s</a:t>
            </a:r>
            <a:r>
              <a:rPr lang="it-IT" sz="2200" b="0" dirty="0">
                <a:solidFill>
                  <a:srgbClr val="56B6C2"/>
                </a:solidFill>
                <a:effectLst/>
                <a:latin typeface="Consolas" panose="020B0609020204030204" pitchFamily="49" charset="0"/>
              </a:rPr>
              <a:t>\n</a:t>
            </a:r>
            <a:r>
              <a:rPr lang="it-IT" sz="2200" b="0" dirty="0">
                <a:solidFill>
                  <a:srgbClr val="98C379"/>
                </a:solidFill>
                <a:effectLst/>
                <a:latin typeface="Consolas" panose="020B0609020204030204" pitchFamily="49" charset="0"/>
              </a:rPr>
              <a:t>"</a:t>
            </a:r>
            <a:r>
              <a:rPr lang="it-IT" sz="2200" b="0" dirty="0">
                <a:solidFill>
                  <a:srgbClr val="ABB2BF"/>
                </a:solidFill>
                <a:effectLst/>
                <a:latin typeface="Consolas" panose="020B0609020204030204" pitchFamily="49" charset="0"/>
              </a:rPr>
              <a:t>, importo, </a:t>
            </a:r>
            <a:r>
              <a:rPr lang="it-IT" sz="2200" b="0" dirty="0" err="1">
                <a:solidFill>
                  <a:srgbClr val="ABB2BF"/>
                </a:solidFill>
                <a:effectLst/>
                <a:latin typeface="Consolas" panose="020B0609020204030204" pitchFamily="49" charset="0"/>
              </a:rPr>
              <a:t>bonuser</a:t>
            </a:r>
            <a:r>
              <a:rPr lang="it-IT" sz="2200" b="0" dirty="0">
                <a:solidFill>
                  <a:srgbClr val="ABB2BF"/>
                </a:solidFill>
                <a:effectLst/>
                <a:latin typeface="Consolas" panose="020B0609020204030204" pitchFamily="49" charset="0"/>
              </a:rPr>
              <a:t>, </a:t>
            </a:r>
            <a:r>
              <a:rPr lang="it-IT" sz="2200" b="0" dirty="0">
                <a:solidFill>
                  <a:srgbClr val="61AFEF"/>
                </a:solidFill>
                <a:effectLst/>
                <a:latin typeface="Consolas" panose="020B0609020204030204" pitchFamily="49" charset="0"/>
              </a:rPr>
              <a:t>data</a:t>
            </a:r>
            <a:r>
              <a:rPr lang="it-IT" sz="2200" b="0" dirty="0">
                <a:solidFill>
                  <a:srgbClr val="ABB2BF"/>
                </a:solidFill>
                <a:effectLst/>
                <a:latin typeface="Consolas" panose="020B0609020204030204" pitchFamily="49" charset="0"/>
              </a:rPr>
              <a:t>(), </a:t>
            </a:r>
            <a:r>
              <a:rPr lang="it-IT" sz="2200" b="0" dirty="0">
                <a:solidFill>
                  <a:srgbClr val="61AFEF"/>
                </a:solidFill>
                <a:effectLst/>
                <a:latin typeface="Consolas" panose="020B0609020204030204" pitchFamily="49" charset="0"/>
              </a:rPr>
              <a:t>ora</a:t>
            </a:r>
            <a:r>
              <a:rPr lang="it-IT" sz="2200" b="0" dirty="0">
                <a:solidFill>
                  <a:srgbClr val="ABB2BF"/>
                </a:solidFill>
                <a:effectLst/>
                <a:latin typeface="Consolas" panose="020B0609020204030204" pitchFamily="49" charset="0"/>
              </a:rPr>
              <a:t>());</a:t>
            </a:r>
          </a:p>
          <a:p>
            <a:pPr marL="228600" indent="0">
              <a:buNone/>
            </a:pPr>
            <a:r>
              <a:rPr lang="it-IT" sz="2400" dirty="0"/>
              <a:t>Alla fine aggiorno il saldo dell’utente corrente sottraendo l’importo inviato.</a:t>
            </a:r>
            <a:endParaRPr lang="it-IT" sz="2200"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9255455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BDC1F42-D9F6-7BA0-C4C2-DF750A049246}"/>
              </a:ext>
            </a:extLst>
          </p:cNvPr>
          <p:cNvSpPr>
            <a:spLocks noGrp="1"/>
          </p:cNvSpPr>
          <p:nvPr>
            <p:ph type="title"/>
          </p:nvPr>
        </p:nvSpPr>
        <p:spPr/>
        <p:txBody>
          <a:bodyPr>
            <a:normAutofit/>
          </a:bodyPr>
          <a:lstStyle/>
          <a:p>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61AFEF"/>
                </a:solidFill>
                <a:effectLst/>
                <a:latin typeface="Consolas" panose="020B0609020204030204" pitchFamily="49" charset="0"/>
              </a:rPr>
              <a:t>data</a:t>
            </a:r>
            <a:r>
              <a:rPr lang="it-IT" b="0" dirty="0">
                <a:solidFill>
                  <a:srgbClr val="ABB2BF"/>
                </a:solidFill>
                <a:effectLst/>
                <a:latin typeface="Consolas" panose="020B0609020204030204" pitchFamily="49" charset="0"/>
              </a:rPr>
              <a:t>() </a:t>
            </a:r>
            <a:r>
              <a:rPr lang="it-IT" dirty="0"/>
              <a:t>e</a:t>
            </a:r>
            <a:r>
              <a:rPr lang="it-IT" b="0" dirty="0">
                <a:solidFill>
                  <a:srgbClr val="ABB2BF"/>
                </a:solidFill>
                <a:effectLst/>
                <a:latin typeface="Consolas" panose="020B0609020204030204" pitchFamily="49" charset="0"/>
              </a:rPr>
              <a:t> </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61AFEF"/>
                </a:solidFill>
                <a:effectLst/>
                <a:latin typeface="Consolas" panose="020B0609020204030204" pitchFamily="49" charset="0"/>
              </a:rPr>
              <a:t>ora</a:t>
            </a:r>
            <a:r>
              <a:rPr lang="it-IT" b="0" dirty="0">
                <a:solidFill>
                  <a:srgbClr val="ABB2BF"/>
                </a:solidFill>
                <a:effectLst/>
                <a:latin typeface="Consolas" panose="020B0609020204030204" pitchFamily="49" charset="0"/>
              </a:rPr>
              <a:t>() </a:t>
            </a:r>
          </a:p>
        </p:txBody>
      </p:sp>
      <p:sp>
        <p:nvSpPr>
          <p:cNvPr id="3" name="Segnaposto contenuto 2">
            <a:extLst>
              <a:ext uri="{FF2B5EF4-FFF2-40B4-BE49-F238E27FC236}">
                <a16:creationId xmlns:a16="http://schemas.microsoft.com/office/drawing/2014/main" id="{ABBBCA45-2AAE-15C0-26D4-0380FA2BA8BF}"/>
              </a:ext>
            </a:extLst>
          </p:cNvPr>
          <p:cNvSpPr>
            <a:spLocks noGrp="1"/>
          </p:cNvSpPr>
          <p:nvPr>
            <p:ph idx="1"/>
          </p:nvPr>
        </p:nvSpPr>
        <p:spPr/>
        <p:txBody>
          <a:bodyPr/>
          <a:lstStyle/>
          <a:p>
            <a:pPr marL="228600" indent="0">
              <a:buNone/>
            </a:pPr>
            <a:r>
              <a:rPr lang="it-IT" dirty="0"/>
              <a:t>Queste sono le funzioni che utilizzo per utilizzare data e ora attuali. Utilizzando le risorse della libreria </a:t>
            </a:r>
            <a:r>
              <a:rPr lang="it-IT" dirty="0" err="1"/>
              <a:t>time.h</a:t>
            </a:r>
            <a:r>
              <a:rPr lang="it-IT" dirty="0"/>
              <a:t> si è in grado di farlo. Entrambe restituiscono il puntatore alla stringa che contiene data e ora.</a:t>
            </a:r>
          </a:p>
        </p:txBody>
      </p:sp>
    </p:spTree>
    <p:extLst>
      <p:ext uri="{BB962C8B-B14F-4D97-AF65-F5344CB8AC3E}">
        <p14:creationId xmlns:p14="http://schemas.microsoft.com/office/powerpoint/2010/main" val="22267245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4E2213-0598-DA20-3704-E544BE1412EC}"/>
              </a:ext>
            </a:extLst>
          </p:cNvPr>
          <p:cNvSpPr>
            <a:spLocks noGrp="1"/>
          </p:cNvSpPr>
          <p:nvPr>
            <p:ph type="title"/>
          </p:nvPr>
        </p:nvSpPr>
        <p:spPr/>
        <p:txBody>
          <a:bodyPr/>
          <a:lstStyle/>
          <a:p>
            <a:r>
              <a:rPr lang="it-IT" dirty="0"/>
              <a:t>Case : ‘p’</a:t>
            </a:r>
          </a:p>
        </p:txBody>
      </p:sp>
      <p:sp>
        <p:nvSpPr>
          <p:cNvPr id="3" name="Segnaposto contenuto 2">
            <a:extLst>
              <a:ext uri="{FF2B5EF4-FFF2-40B4-BE49-F238E27FC236}">
                <a16:creationId xmlns:a16="http://schemas.microsoft.com/office/drawing/2014/main" id="{403A8294-71C0-8992-D62A-13418CB396B8}"/>
              </a:ext>
            </a:extLst>
          </p:cNvPr>
          <p:cNvSpPr>
            <a:spLocks noGrp="1"/>
          </p:cNvSpPr>
          <p:nvPr>
            <p:ph idx="1"/>
          </p:nvPr>
        </p:nvSpPr>
        <p:spPr/>
        <p:txBody>
          <a:bodyPr/>
          <a:lstStyle/>
          <a:p>
            <a:pPr marL="228600" indent="0">
              <a:buNone/>
            </a:pPr>
            <a:r>
              <a:rPr lang="it-IT" dirty="0"/>
              <a:t>Con questa opzione è possibile effettuare un prelievo dal proprio conto. Viene chiesto all’utente di inserire un importo da prelevare, dopo viene chiamata la funzione </a:t>
            </a:r>
          </a:p>
          <a:p>
            <a:pPr marL="228600" indent="0">
              <a:buNone/>
            </a:pPr>
            <a:r>
              <a:rPr lang="it-IT" b="0" dirty="0" err="1">
                <a:solidFill>
                  <a:srgbClr val="C678DD"/>
                </a:solidFill>
                <a:effectLst/>
                <a:latin typeface="Consolas" panose="020B0609020204030204" pitchFamily="49" charset="0"/>
              </a:rPr>
              <a:t>int</a:t>
            </a:r>
            <a:r>
              <a:rPr lang="it-IT" b="0" dirty="0">
                <a:solidFill>
                  <a:srgbClr val="ABB2BF"/>
                </a:solidFill>
                <a:effectLst/>
                <a:latin typeface="Consolas" panose="020B0609020204030204" pitchFamily="49" charset="0"/>
              </a:rPr>
              <a:t> </a:t>
            </a:r>
            <a:r>
              <a:rPr lang="it-IT" b="0" dirty="0">
                <a:solidFill>
                  <a:srgbClr val="61AFEF"/>
                </a:solidFill>
                <a:effectLst/>
                <a:latin typeface="Consolas" panose="020B0609020204030204" pitchFamily="49" charset="0"/>
              </a:rPr>
              <a:t>prelievo</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err="1">
                <a:solidFill>
                  <a:srgbClr val="ABB2BF"/>
                </a:solidFill>
                <a:effectLst/>
                <a:latin typeface="Consolas" panose="020B0609020204030204" pitchFamily="49" charset="0"/>
              </a:rPr>
              <a:t>user,</a:t>
            </a:r>
            <a:r>
              <a:rPr lang="it-IT" b="0" dirty="0" err="1">
                <a:solidFill>
                  <a:srgbClr val="C678DD"/>
                </a:solidFill>
                <a:effectLst/>
                <a:latin typeface="Consolas" panose="020B0609020204030204" pitchFamily="49" charset="0"/>
              </a:rPr>
              <a:t>float</a:t>
            </a:r>
            <a:r>
              <a:rPr lang="it-IT" b="0" dirty="0">
                <a:solidFill>
                  <a:srgbClr val="ABB2BF"/>
                </a:solidFill>
                <a:effectLst/>
                <a:latin typeface="Consolas" panose="020B0609020204030204" pitchFamily="49" charset="0"/>
              </a:rPr>
              <a:t> importo)</a:t>
            </a:r>
          </a:p>
          <a:p>
            <a:pPr marL="228600" indent="0">
              <a:buNone/>
            </a:pPr>
            <a:endParaRPr lang="it-IT"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3840226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DDDCDAF-49D7-5C5F-67E9-7392E64A5927}"/>
              </a:ext>
            </a:extLst>
          </p:cNvPr>
          <p:cNvSpPr>
            <a:spLocks noGrp="1"/>
          </p:cNvSpPr>
          <p:nvPr>
            <p:ph type="title"/>
          </p:nvPr>
        </p:nvSpPr>
        <p:spPr/>
        <p:txBody>
          <a:bodyPr/>
          <a:lstStyle/>
          <a:p>
            <a:r>
              <a:rPr lang="it-IT" dirty="0"/>
              <a:t>Funzionamento</a:t>
            </a:r>
          </a:p>
        </p:txBody>
      </p:sp>
      <p:sp>
        <p:nvSpPr>
          <p:cNvPr id="3" name="Segnaposto contenuto 2">
            <a:extLst>
              <a:ext uri="{FF2B5EF4-FFF2-40B4-BE49-F238E27FC236}">
                <a16:creationId xmlns:a16="http://schemas.microsoft.com/office/drawing/2014/main" id="{CA1F2E96-C0CF-FCEF-F069-DB264BAA777E}"/>
              </a:ext>
            </a:extLst>
          </p:cNvPr>
          <p:cNvSpPr>
            <a:spLocks noGrp="1"/>
          </p:cNvSpPr>
          <p:nvPr>
            <p:ph idx="1"/>
          </p:nvPr>
        </p:nvSpPr>
        <p:spPr/>
        <p:txBody>
          <a:bodyPr>
            <a:normAutofit lnSpcReduction="10000"/>
          </a:bodyPr>
          <a:lstStyle/>
          <a:p>
            <a:pPr marL="228600" indent="0">
              <a:buNone/>
            </a:pPr>
            <a:r>
              <a:rPr lang="it-IT" dirty="0"/>
              <a:t>Il programma chiede inizialmente se si è in possesso di un account presso la banca da cui ci aspetto una risposta «si» o «no» altrimenti sarà chiesto di riprovare a digitare.</a:t>
            </a:r>
          </a:p>
          <a:p>
            <a:pPr marL="228600" indent="0">
              <a:buNone/>
            </a:pPr>
            <a:r>
              <a:rPr lang="it-IT" dirty="0"/>
              <a:t>Se la risposta è «no» allora sarà chiesto di inserire l’username che si vuole, se tale username è già in uso non sarà possibile utilizzarlo. Il check di user esistente o non esistente è fatto dalla funzione </a:t>
            </a:r>
          </a:p>
          <a:p>
            <a:pPr marL="228600" indent="0">
              <a:buNone/>
            </a:pPr>
            <a:r>
              <a:rPr lang="it-IT" b="0" dirty="0" err="1">
                <a:solidFill>
                  <a:srgbClr val="C678DD"/>
                </a:solidFill>
                <a:effectLst/>
                <a:latin typeface="Consolas" panose="020B0609020204030204" pitchFamily="49" charset="0"/>
              </a:rPr>
              <a:t>int</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trovautente</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 </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err="1">
                <a:solidFill>
                  <a:srgbClr val="ABB2BF"/>
                </a:solidFill>
                <a:effectLst/>
                <a:latin typeface="Consolas" panose="020B0609020204030204" pitchFamily="49" charset="0"/>
              </a:rPr>
              <a:t>psw</a:t>
            </a:r>
            <a:r>
              <a:rPr lang="it-IT"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20387503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494996-3A77-6E85-2DFC-CD0A8AD0CC99}"/>
              </a:ext>
            </a:extLst>
          </p:cNvPr>
          <p:cNvSpPr>
            <a:spLocks noGrp="1"/>
          </p:cNvSpPr>
          <p:nvPr>
            <p:ph type="title"/>
          </p:nvPr>
        </p:nvSpPr>
        <p:spPr/>
        <p:txBody>
          <a:bodyPr>
            <a:normAutofit fontScale="90000"/>
          </a:bodyPr>
          <a:lstStyle/>
          <a:p>
            <a:r>
              <a:rPr lang="it-IT" sz="4200" b="0" dirty="0" err="1">
                <a:solidFill>
                  <a:srgbClr val="C678DD"/>
                </a:solidFill>
                <a:effectLst/>
                <a:latin typeface="Consolas" panose="020B0609020204030204" pitchFamily="49" charset="0"/>
              </a:rPr>
              <a:t>int</a:t>
            </a:r>
            <a:r>
              <a:rPr lang="it-IT" sz="4200" b="0" dirty="0">
                <a:solidFill>
                  <a:srgbClr val="ABB2BF"/>
                </a:solidFill>
                <a:effectLst/>
                <a:latin typeface="Consolas" panose="020B0609020204030204" pitchFamily="49" charset="0"/>
              </a:rPr>
              <a:t> </a:t>
            </a:r>
            <a:r>
              <a:rPr lang="it-IT" sz="4200" b="0" dirty="0">
                <a:solidFill>
                  <a:srgbClr val="61AFEF"/>
                </a:solidFill>
                <a:effectLst/>
                <a:latin typeface="Consolas" panose="020B0609020204030204" pitchFamily="49" charset="0"/>
              </a:rPr>
              <a:t>prelievo</a:t>
            </a:r>
            <a:r>
              <a:rPr lang="it-IT" sz="4200" b="0" dirty="0">
                <a:solidFill>
                  <a:srgbClr val="ABB2BF"/>
                </a:solidFill>
                <a:effectLst/>
                <a:latin typeface="Consolas" panose="020B0609020204030204" pitchFamily="49" charset="0"/>
              </a:rPr>
              <a:t>(</a:t>
            </a:r>
            <a:r>
              <a:rPr lang="it-IT" sz="4200" b="0" dirty="0" err="1">
                <a:solidFill>
                  <a:srgbClr val="C678DD"/>
                </a:solidFill>
                <a:effectLst/>
                <a:latin typeface="Consolas" panose="020B0609020204030204" pitchFamily="49" charset="0"/>
              </a:rPr>
              <a:t>char</a:t>
            </a:r>
            <a:r>
              <a:rPr lang="it-IT" sz="4200" b="0" dirty="0">
                <a:solidFill>
                  <a:srgbClr val="ABB2BF"/>
                </a:solidFill>
                <a:effectLst/>
                <a:latin typeface="Consolas" panose="020B0609020204030204" pitchFamily="49" charset="0"/>
              </a:rPr>
              <a:t> </a:t>
            </a:r>
            <a:r>
              <a:rPr lang="it-IT" sz="4200" b="0" dirty="0">
                <a:solidFill>
                  <a:srgbClr val="C678DD"/>
                </a:solidFill>
                <a:effectLst/>
                <a:latin typeface="Consolas" panose="020B0609020204030204" pitchFamily="49" charset="0"/>
              </a:rPr>
              <a:t>*</a:t>
            </a:r>
            <a:r>
              <a:rPr lang="it-IT" sz="4200" b="0" dirty="0" err="1">
                <a:solidFill>
                  <a:srgbClr val="ABB2BF"/>
                </a:solidFill>
                <a:effectLst/>
                <a:latin typeface="Consolas" panose="020B0609020204030204" pitchFamily="49" charset="0"/>
              </a:rPr>
              <a:t>user,</a:t>
            </a:r>
            <a:r>
              <a:rPr lang="it-IT" sz="4200" b="0" dirty="0" err="1">
                <a:solidFill>
                  <a:srgbClr val="C678DD"/>
                </a:solidFill>
                <a:effectLst/>
                <a:latin typeface="Consolas" panose="020B0609020204030204" pitchFamily="49" charset="0"/>
              </a:rPr>
              <a:t>float</a:t>
            </a:r>
            <a:r>
              <a:rPr lang="it-IT" sz="4200" b="0" dirty="0">
                <a:solidFill>
                  <a:srgbClr val="ABB2BF"/>
                </a:solidFill>
                <a:effectLst/>
                <a:latin typeface="Consolas" panose="020B0609020204030204" pitchFamily="49" charset="0"/>
              </a:rPr>
              <a:t> importo)</a:t>
            </a:r>
            <a:br>
              <a:rPr lang="it-IT" b="0" dirty="0">
                <a:solidFill>
                  <a:srgbClr val="ABB2BF"/>
                </a:solidFill>
                <a:effectLst/>
                <a:latin typeface="Consolas" panose="020B0609020204030204" pitchFamily="49" charset="0"/>
              </a:rPr>
            </a:br>
            <a:endParaRPr lang="it-IT" dirty="0"/>
          </a:p>
        </p:txBody>
      </p:sp>
      <p:sp>
        <p:nvSpPr>
          <p:cNvPr id="3" name="Segnaposto contenuto 2">
            <a:extLst>
              <a:ext uri="{FF2B5EF4-FFF2-40B4-BE49-F238E27FC236}">
                <a16:creationId xmlns:a16="http://schemas.microsoft.com/office/drawing/2014/main" id="{5EDE08ED-424E-9C74-E41B-04DB693F1591}"/>
              </a:ext>
            </a:extLst>
          </p:cNvPr>
          <p:cNvSpPr>
            <a:spLocks noGrp="1"/>
          </p:cNvSpPr>
          <p:nvPr>
            <p:ph idx="1"/>
          </p:nvPr>
        </p:nvSpPr>
        <p:spPr/>
        <p:txBody>
          <a:bodyPr/>
          <a:lstStyle/>
          <a:p>
            <a:pPr marL="228600" indent="0">
              <a:buNone/>
            </a:pPr>
            <a:r>
              <a:rPr lang="it-IT" dirty="0"/>
              <a:t>Questa funzione apre il file user e controlla che ci sia abbastanza credito per prelevare l’importo richiesto, se tutto va bene allora dal saldo attuale sarà sottratto un importo pari a quello passato da input.</a:t>
            </a:r>
          </a:p>
        </p:txBody>
      </p:sp>
    </p:spTree>
    <p:extLst>
      <p:ext uri="{BB962C8B-B14F-4D97-AF65-F5344CB8AC3E}">
        <p14:creationId xmlns:p14="http://schemas.microsoft.com/office/powerpoint/2010/main" val="31212279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15B67068-EAB5-89DE-68A1-44D6C6583B1A}"/>
              </a:ext>
            </a:extLst>
          </p:cNvPr>
          <p:cNvSpPr>
            <a:spLocks noGrp="1"/>
          </p:cNvSpPr>
          <p:nvPr>
            <p:ph idx="1"/>
          </p:nvPr>
        </p:nvSpPr>
        <p:spPr>
          <a:xfrm>
            <a:off x="838200" y="755175"/>
            <a:ext cx="10515600" cy="5421787"/>
          </a:xfrm>
        </p:spPr>
        <p:txBody>
          <a:bodyPr/>
          <a:lstStyle/>
          <a:p>
            <a:pPr marL="228600" indent="0">
              <a:buNone/>
            </a:pPr>
            <a:r>
              <a:rPr lang="it-IT" dirty="0"/>
              <a:t>Finita la funzione «prelievo» il programma salverà in testa alla lista uscite, la </a:t>
            </a:r>
            <a:r>
              <a:rPr lang="it-IT" dirty="0" err="1"/>
              <a:t>struct</a:t>
            </a:r>
            <a:r>
              <a:rPr lang="it-IT" dirty="0"/>
              <a:t> di tipo </a:t>
            </a:r>
            <a:r>
              <a:rPr lang="it-IT" dirty="0" err="1"/>
              <a:t>l_m</a:t>
            </a:r>
            <a:r>
              <a:rPr lang="it-IT" dirty="0"/>
              <a:t> «dati». Infatti in testa alla lista uscite memorizzerò importo, data e ora di ogni transazione, questo è fatto grazie alla funzione </a:t>
            </a:r>
          </a:p>
          <a:p>
            <a:pPr marL="228600" indent="0">
              <a:buNone/>
            </a:pPr>
            <a:r>
              <a:rPr lang="en-US" b="0" dirty="0">
                <a:solidFill>
                  <a:srgbClr val="C678DD"/>
                </a:solidFill>
                <a:effectLst/>
                <a:latin typeface="Consolas" panose="020B0609020204030204" pitchFamily="49" charset="0"/>
              </a:rPr>
              <a:t>bool</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insertFirst</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List</a:t>
            </a:r>
            <a:r>
              <a:rPr lang="en-US" b="0" dirty="0">
                <a:solidFill>
                  <a:srgbClr val="ABB2BF"/>
                </a:solidFill>
                <a:effectLst/>
                <a:latin typeface="Consolas" panose="020B0609020204030204" pitchFamily="49" charset="0"/>
              </a:rPr>
              <a:t> l, </a:t>
            </a:r>
            <a:r>
              <a:rPr lang="en-US" b="0" dirty="0">
                <a:solidFill>
                  <a:srgbClr val="C678DD"/>
                </a:solidFill>
                <a:effectLst/>
                <a:latin typeface="Consolas" panose="020B0609020204030204" pitchFamily="49" charset="0"/>
              </a:rPr>
              <a:t>struct</a:t>
            </a:r>
            <a:r>
              <a:rPr lang="en-US" b="0" dirty="0">
                <a:solidFill>
                  <a:srgbClr val="ABB2BF"/>
                </a:solidFill>
                <a:effectLst/>
                <a:latin typeface="Consolas" panose="020B0609020204030204" pitchFamily="49" charset="0"/>
              </a:rPr>
              <a:t> </a:t>
            </a:r>
            <a:r>
              <a:rPr lang="en-US" b="0" dirty="0" err="1">
                <a:solidFill>
                  <a:srgbClr val="E5C07B"/>
                </a:solidFill>
                <a:effectLst/>
                <a:latin typeface="Consolas" panose="020B0609020204030204" pitchFamily="49" charset="0"/>
              </a:rPr>
              <a:t>lista_movimenti</a:t>
            </a:r>
            <a:r>
              <a:rPr lang="en-US" b="0" dirty="0">
                <a:solidFill>
                  <a:srgbClr val="ABB2BF"/>
                </a:solidFill>
                <a:effectLst/>
                <a:latin typeface="Consolas" panose="020B0609020204030204" pitchFamily="49" charset="0"/>
              </a:rPr>
              <a:t> m)</a:t>
            </a:r>
            <a:endParaRPr lang="it-IT" dirty="0">
              <a:solidFill>
                <a:srgbClr val="ABB2BF"/>
              </a:solidFill>
              <a:latin typeface="Consolas" panose="020B0609020204030204" pitchFamily="49" charset="0"/>
            </a:endParaRPr>
          </a:p>
          <a:p>
            <a:pPr marL="228600" indent="0">
              <a:buNone/>
            </a:pPr>
            <a:r>
              <a:rPr lang="it-IT" dirty="0"/>
              <a:t>Con la funzione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61AFEF"/>
                </a:solidFill>
                <a:effectLst/>
                <a:latin typeface="Consolas" panose="020B0609020204030204" pitchFamily="49" charset="0"/>
              </a:rPr>
              <a:t>visual_saldo</a:t>
            </a:r>
            <a:r>
              <a:rPr lang="pt-BR" b="0" dirty="0">
                <a:solidFill>
                  <a:srgbClr val="ABB2BF"/>
                </a:solidFill>
                <a:effectLst/>
                <a:latin typeface="Consolas" panose="020B0609020204030204" pitchFamily="49" charset="0"/>
              </a:rPr>
              <a:t>(</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a:t>
            </a:r>
            <a:r>
              <a:rPr lang="pt-BR" b="0" dirty="0">
                <a:solidFill>
                  <a:srgbClr val="ABB2BF"/>
                </a:solidFill>
                <a:effectLst/>
                <a:latin typeface="Consolas" panose="020B0609020204030204" pitchFamily="49" charset="0"/>
              </a:rPr>
              <a:t>user)</a:t>
            </a:r>
            <a:endParaRPr lang="it-IT" b="0" dirty="0">
              <a:solidFill>
                <a:srgbClr val="ABB2BF"/>
              </a:solidFill>
              <a:effectLst/>
              <a:latin typeface="Consolas" panose="020B0609020204030204" pitchFamily="49" charset="0"/>
            </a:endParaRPr>
          </a:p>
          <a:p>
            <a:pPr marL="228600" indent="0">
              <a:buNone/>
            </a:pPr>
            <a:r>
              <a:rPr lang="it-IT" dirty="0"/>
              <a:t>farò vedere il saldo aggiornato.</a:t>
            </a:r>
          </a:p>
          <a:p>
            <a:pPr marL="22860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1370795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E8F4F7-FB3B-31C0-323B-20E42AEDB813}"/>
              </a:ext>
            </a:extLst>
          </p:cNvPr>
          <p:cNvSpPr>
            <a:spLocks noGrp="1"/>
          </p:cNvSpPr>
          <p:nvPr>
            <p:ph type="title"/>
          </p:nvPr>
        </p:nvSpPr>
        <p:spPr/>
        <p:txBody>
          <a:bodyPr/>
          <a:lstStyle/>
          <a:p>
            <a:r>
              <a:rPr lang="it-IT" dirty="0"/>
              <a:t>Case : ‘v’</a:t>
            </a:r>
          </a:p>
        </p:txBody>
      </p:sp>
      <p:sp>
        <p:nvSpPr>
          <p:cNvPr id="3" name="Segnaposto contenuto 2">
            <a:extLst>
              <a:ext uri="{FF2B5EF4-FFF2-40B4-BE49-F238E27FC236}">
                <a16:creationId xmlns:a16="http://schemas.microsoft.com/office/drawing/2014/main" id="{4DA9DBDB-F9AA-7EAE-850E-56169141ADF4}"/>
              </a:ext>
            </a:extLst>
          </p:cNvPr>
          <p:cNvSpPr>
            <a:spLocks noGrp="1"/>
          </p:cNvSpPr>
          <p:nvPr>
            <p:ph idx="1"/>
          </p:nvPr>
        </p:nvSpPr>
        <p:spPr/>
        <p:txBody>
          <a:bodyPr>
            <a:normAutofit fontScale="92500" lnSpcReduction="20000"/>
          </a:bodyPr>
          <a:lstStyle/>
          <a:p>
            <a:pPr marL="228600" indent="0">
              <a:buNone/>
            </a:pPr>
            <a:r>
              <a:rPr lang="it-IT" dirty="0"/>
              <a:t>Con questa opzione l’utente potrà effettuare dei versamenti sul proprio conto corrente. Sarà chiesto all’utente l’importo da versare, e subito dopo partirà la funzione </a:t>
            </a:r>
          </a:p>
          <a:p>
            <a:pPr marL="228600" indent="0">
              <a:buNone/>
            </a:pPr>
            <a:r>
              <a:rPr lang="fr-FR" sz="2800" b="0" dirty="0" err="1">
                <a:solidFill>
                  <a:srgbClr val="C678DD"/>
                </a:solidFill>
                <a:effectLst/>
                <a:latin typeface="Consolas" panose="020B0609020204030204" pitchFamily="49" charset="0"/>
              </a:rPr>
              <a:t>int</a:t>
            </a:r>
            <a:r>
              <a:rPr lang="fr-FR" sz="2800" b="0" dirty="0">
                <a:solidFill>
                  <a:srgbClr val="ABB2BF"/>
                </a:solidFill>
                <a:effectLst/>
                <a:latin typeface="Consolas" panose="020B0609020204030204" pitchFamily="49" charset="0"/>
              </a:rPr>
              <a:t> </a:t>
            </a:r>
            <a:r>
              <a:rPr lang="fr-FR" sz="2800" b="0" dirty="0">
                <a:solidFill>
                  <a:srgbClr val="61AFEF"/>
                </a:solidFill>
                <a:effectLst/>
                <a:latin typeface="Consolas" panose="020B0609020204030204" pitchFamily="49" charset="0"/>
              </a:rPr>
              <a:t>vers</a:t>
            </a:r>
            <a:r>
              <a:rPr lang="fr-FR" sz="2800" b="0" dirty="0">
                <a:solidFill>
                  <a:srgbClr val="ABB2BF"/>
                </a:solidFill>
                <a:effectLst/>
                <a:latin typeface="Consolas" panose="020B0609020204030204" pitchFamily="49" charset="0"/>
              </a:rPr>
              <a:t>(</a:t>
            </a:r>
            <a:r>
              <a:rPr lang="fr-FR" sz="2800" b="0" dirty="0">
                <a:solidFill>
                  <a:srgbClr val="C678DD"/>
                </a:solidFill>
                <a:effectLst/>
                <a:latin typeface="Consolas" panose="020B0609020204030204" pitchFamily="49" charset="0"/>
              </a:rPr>
              <a:t>char</a:t>
            </a:r>
            <a:r>
              <a:rPr lang="fr-FR" sz="2800" b="0" dirty="0">
                <a:solidFill>
                  <a:srgbClr val="ABB2BF"/>
                </a:solidFill>
                <a:effectLst/>
                <a:latin typeface="Consolas" panose="020B0609020204030204" pitchFamily="49" charset="0"/>
              </a:rPr>
              <a:t> </a:t>
            </a:r>
            <a:r>
              <a:rPr lang="fr-FR" sz="2800" b="0" dirty="0">
                <a:solidFill>
                  <a:srgbClr val="C678DD"/>
                </a:solidFill>
                <a:effectLst/>
                <a:latin typeface="Consolas" panose="020B0609020204030204" pitchFamily="49" charset="0"/>
              </a:rPr>
              <a:t>*</a:t>
            </a:r>
            <a:r>
              <a:rPr lang="fr-FR" sz="2800" b="0" dirty="0">
                <a:solidFill>
                  <a:srgbClr val="ABB2BF"/>
                </a:solidFill>
                <a:effectLst/>
                <a:latin typeface="Consolas" panose="020B0609020204030204" pitchFamily="49" charset="0"/>
              </a:rPr>
              <a:t>user, </a:t>
            </a:r>
            <a:r>
              <a:rPr lang="fr-FR" sz="2800" b="0" dirty="0" err="1">
                <a:solidFill>
                  <a:srgbClr val="C678DD"/>
                </a:solidFill>
                <a:effectLst/>
                <a:latin typeface="Consolas" panose="020B0609020204030204" pitchFamily="49" charset="0"/>
              </a:rPr>
              <a:t>float</a:t>
            </a:r>
            <a:r>
              <a:rPr lang="fr-FR" sz="2800" b="0" dirty="0">
                <a:solidFill>
                  <a:srgbClr val="ABB2BF"/>
                </a:solidFill>
                <a:effectLst/>
                <a:latin typeface="Consolas" panose="020B0609020204030204" pitchFamily="49" charset="0"/>
              </a:rPr>
              <a:t> </a:t>
            </a:r>
            <a:r>
              <a:rPr lang="fr-FR" sz="2800" b="0" dirty="0" err="1">
                <a:solidFill>
                  <a:srgbClr val="ABB2BF"/>
                </a:solidFill>
                <a:effectLst/>
                <a:latin typeface="Consolas" panose="020B0609020204030204" pitchFamily="49" charset="0"/>
              </a:rPr>
              <a:t>importo</a:t>
            </a:r>
            <a:r>
              <a:rPr lang="fr-FR" sz="2800" b="0" dirty="0">
                <a:solidFill>
                  <a:srgbClr val="ABB2BF"/>
                </a:solidFill>
                <a:effectLst/>
                <a:latin typeface="Consolas" panose="020B0609020204030204" pitchFamily="49" charset="0"/>
              </a:rPr>
              <a:t>)</a:t>
            </a:r>
            <a:r>
              <a:rPr lang="it-IT" dirty="0">
                <a:solidFill>
                  <a:srgbClr val="ABB2BF"/>
                </a:solidFill>
                <a:latin typeface="Consolas" panose="020B0609020204030204" pitchFamily="49" charset="0"/>
              </a:rPr>
              <a:t> </a:t>
            </a:r>
          </a:p>
          <a:p>
            <a:pPr marL="228600" indent="0">
              <a:buNone/>
            </a:pPr>
            <a:r>
              <a:rPr lang="it-IT" dirty="0"/>
              <a:t>e poi con la funzione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61AFEF"/>
                </a:solidFill>
                <a:effectLst/>
                <a:latin typeface="Consolas" panose="020B0609020204030204" pitchFamily="49" charset="0"/>
              </a:rPr>
              <a:t>visual_saldo</a:t>
            </a:r>
            <a:r>
              <a:rPr lang="pt-BR" b="0" dirty="0">
                <a:solidFill>
                  <a:srgbClr val="ABB2BF"/>
                </a:solidFill>
                <a:effectLst/>
                <a:latin typeface="Consolas" panose="020B0609020204030204" pitchFamily="49" charset="0"/>
              </a:rPr>
              <a:t>(</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a:t>
            </a:r>
            <a:r>
              <a:rPr lang="pt-BR" b="0" dirty="0">
                <a:solidFill>
                  <a:srgbClr val="ABB2BF"/>
                </a:solidFill>
                <a:effectLst/>
                <a:latin typeface="Consolas" panose="020B0609020204030204" pitchFamily="49" charset="0"/>
              </a:rPr>
              <a:t>user)</a:t>
            </a:r>
          </a:p>
          <a:p>
            <a:pPr marL="228600" indent="0">
              <a:buNone/>
            </a:pPr>
            <a:r>
              <a:rPr lang="it-IT" dirty="0"/>
              <a:t>faccio vedere il saldo aggiornato.</a:t>
            </a:r>
          </a:p>
          <a:p>
            <a:pPr marL="228600" indent="0">
              <a:buNone/>
            </a:pPr>
            <a:r>
              <a:rPr lang="it-IT" dirty="0"/>
              <a:t>Alla fine il programma salverà in testa alla lista «entrate» importo data e ora del versamento utilizzando una </a:t>
            </a:r>
            <a:r>
              <a:rPr lang="it-IT" dirty="0" err="1"/>
              <a:t>struct</a:t>
            </a:r>
            <a:r>
              <a:rPr lang="it-IT" dirty="0"/>
              <a:t> e la funzione</a:t>
            </a:r>
          </a:p>
          <a:p>
            <a:pPr marL="228600" indent="0">
              <a:buNone/>
            </a:pPr>
            <a:r>
              <a:rPr lang="en-US" b="0" dirty="0">
                <a:solidFill>
                  <a:srgbClr val="C678DD"/>
                </a:solidFill>
                <a:effectLst/>
                <a:latin typeface="Consolas" panose="020B0609020204030204" pitchFamily="49" charset="0"/>
              </a:rPr>
              <a:t>bool</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insertFirst</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List</a:t>
            </a:r>
            <a:r>
              <a:rPr lang="en-US" b="0" dirty="0">
                <a:solidFill>
                  <a:srgbClr val="ABB2BF"/>
                </a:solidFill>
                <a:effectLst/>
                <a:latin typeface="Consolas" panose="020B0609020204030204" pitchFamily="49" charset="0"/>
              </a:rPr>
              <a:t> l, </a:t>
            </a:r>
            <a:r>
              <a:rPr lang="en-US" b="0" dirty="0">
                <a:solidFill>
                  <a:srgbClr val="C678DD"/>
                </a:solidFill>
                <a:effectLst/>
                <a:latin typeface="Consolas" panose="020B0609020204030204" pitchFamily="49" charset="0"/>
              </a:rPr>
              <a:t>struct</a:t>
            </a:r>
            <a:r>
              <a:rPr lang="en-US" b="0" dirty="0">
                <a:solidFill>
                  <a:srgbClr val="ABB2BF"/>
                </a:solidFill>
                <a:effectLst/>
                <a:latin typeface="Consolas" panose="020B0609020204030204" pitchFamily="49" charset="0"/>
              </a:rPr>
              <a:t> </a:t>
            </a:r>
            <a:r>
              <a:rPr lang="en-US" b="0" dirty="0" err="1">
                <a:solidFill>
                  <a:srgbClr val="E5C07B"/>
                </a:solidFill>
                <a:effectLst/>
                <a:latin typeface="Consolas" panose="020B0609020204030204" pitchFamily="49" charset="0"/>
              </a:rPr>
              <a:t>lista_movimenti</a:t>
            </a:r>
            <a:r>
              <a:rPr lang="en-US" b="0" dirty="0">
                <a:solidFill>
                  <a:srgbClr val="ABB2BF"/>
                </a:solidFill>
                <a:effectLst/>
                <a:latin typeface="Consolas" panose="020B0609020204030204" pitchFamily="49" charset="0"/>
              </a:rPr>
              <a:t> m)</a:t>
            </a:r>
            <a:endParaRPr lang="it-IT" dirty="0">
              <a:solidFill>
                <a:srgbClr val="ABB2BF"/>
              </a:solidFill>
              <a:latin typeface="Consolas" panose="020B0609020204030204" pitchFamily="49" charset="0"/>
            </a:endParaRPr>
          </a:p>
          <a:p>
            <a:pPr marL="228600" indent="0">
              <a:buNone/>
            </a:pPr>
            <a:endParaRPr lang="it-IT" dirty="0"/>
          </a:p>
        </p:txBody>
      </p:sp>
    </p:spTree>
    <p:extLst>
      <p:ext uri="{BB962C8B-B14F-4D97-AF65-F5344CB8AC3E}">
        <p14:creationId xmlns:p14="http://schemas.microsoft.com/office/powerpoint/2010/main" val="11541797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9656AC-8961-CBF3-91DE-0114D210EE63}"/>
              </a:ext>
            </a:extLst>
          </p:cNvPr>
          <p:cNvSpPr>
            <a:spLocks noGrp="1"/>
          </p:cNvSpPr>
          <p:nvPr>
            <p:ph type="title"/>
          </p:nvPr>
        </p:nvSpPr>
        <p:spPr/>
        <p:txBody>
          <a:bodyPr/>
          <a:lstStyle/>
          <a:p>
            <a:r>
              <a:rPr lang="it-IT" dirty="0"/>
              <a:t>Case : ‘i’</a:t>
            </a:r>
          </a:p>
        </p:txBody>
      </p:sp>
      <p:sp>
        <p:nvSpPr>
          <p:cNvPr id="3" name="Segnaposto contenuto 2">
            <a:extLst>
              <a:ext uri="{FF2B5EF4-FFF2-40B4-BE49-F238E27FC236}">
                <a16:creationId xmlns:a16="http://schemas.microsoft.com/office/drawing/2014/main" id="{5EC0BBF2-1645-F5B1-F4F2-755A7941E826}"/>
              </a:ext>
            </a:extLst>
          </p:cNvPr>
          <p:cNvSpPr>
            <a:spLocks noGrp="1"/>
          </p:cNvSpPr>
          <p:nvPr>
            <p:ph idx="1"/>
          </p:nvPr>
        </p:nvSpPr>
        <p:spPr/>
        <p:txBody>
          <a:bodyPr/>
          <a:lstStyle/>
          <a:p>
            <a:pPr marL="228600" indent="0">
              <a:buNone/>
            </a:pPr>
            <a:r>
              <a:rPr lang="it-IT" dirty="0"/>
              <a:t>Con questa opzione l’utente può visualizzare tutti i dati memorizzati nel suo conto, come il nome, cognome, data di nascita, città di nascita, i numeri della carta di credito e il saldo disponibile. Tutto è fatto dalla funzione </a:t>
            </a:r>
            <a:r>
              <a:rPr lang="it-IT" b="0" dirty="0" err="1">
                <a:solidFill>
                  <a:srgbClr val="C678DD"/>
                </a:solidFill>
                <a:effectLst/>
                <a:latin typeface="Consolas" panose="020B0609020204030204" pitchFamily="49" charset="0"/>
              </a:rPr>
              <a:t>int</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visual_conto</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p>
          <a:p>
            <a:pPr marL="228600" indent="0">
              <a:buNone/>
            </a:pPr>
            <a:r>
              <a:rPr lang="it-IT" dirty="0"/>
              <a:t>Questa funzione legge dal file user una </a:t>
            </a:r>
            <a:r>
              <a:rPr lang="it-IT" dirty="0" err="1"/>
              <a:t>struct</a:t>
            </a:r>
            <a:r>
              <a:rPr lang="it-IT" dirty="0"/>
              <a:t> utente e ne stampa tutto il contenuto.</a:t>
            </a:r>
          </a:p>
          <a:p>
            <a:pPr marL="228600" indent="0">
              <a:buNone/>
            </a:pPr>
            <a:endParaRPr lang="it-IT"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35378181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34990BC-4C1B-8C76-7095-F591C4621A2C}"/>
              </a:ext>
            </a:extLst>
          </p:cNvPr>
          <p:cNvSpPr>
            <a:spLocks noGrp="1"/>
          </p:cNvSpPr>
          <p:nvPr>
            <p:ph type="title"/>
          </p:nvPr>
        </p:nvSpPr>
        <p:spPr/>
        <p:txBody>
          <a:bodyPr/>
          <a:lstStyle/>
          <a:p>
            <a:r>
              <a:rPr lang="it-IT" dirty="0"/>
              <a:t>Case : ‘x’</a:t>
            </a:r>
          </a:p>
        </p:txBody>
      </p:sp>
      <p:sp>
        <p:nvSpPr>
          <p:cNvPr id="3" name="Segnaposto contenuto 2">
            <a:extLst>
              <a:ext uri="{FF2B5EF4-FFF2-40B4-BE49-F238E27FC236}">
                <a16:creationId xmlns:a16="http://schemas.microsoft.com/office/drawing/2014/main" id="{46693A3A-CD3F-19BE-61BB-5F332AF797C3}"/>
              </a:ext>
            </a:extLst>
          </p:cNvPr>
          <p:cNvSpPr>
            <a:spLocks noGrp="1"/>
          </p:cNvSpPr>
          <p:nvPr>
            <p:ph idx="1"/>
          </p:nvPr>
        </p:nvSpPr>
        <p:spPr/>
        <p:txBody>
          <a:bodyPr/>
          <a:lstStyle/>
          <a:p>
            <a:pPr marL="228600" indent="0">
              <a:buNone/>
            </a:pPr>
            <a:r>
              <a:rPr lang="it-IT" dirty="0"/>
              <a:t>Con questo comando si abilita il comando di uscita dal ciclo in cui ci si trova e si avvia la procedura di chiusura.</a:t>
            </a:r>
          </a:p>
        </p:txBody>
      </p:sp>
    </p:spTree>
    <p:extLst>
      <p:ext uri="{BB962C8B-B14F-4D97-AF65-F5344CB8AC3E}">
        <p14:creationId xmlns:p14="http://schemas.microsoft.com/office/powerpoint/2010/main" val="16026144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B02041F-D43E-EDCC-7E53-39942B0E7060}"/>
              </a:ext>
            </a:extLst>
          </p:cNvPr>
          <p:cNvSpPr>
            <a:spLocks noGrp="1"/>
          </p:cNvSpPr>
          <p:nvPr>
            <p:ph type="title"/>
          </p:nvPr>
        </p:nvSpPr>
        <p:spPr/>
        <p:txBody>
          <a:bodyPr/>
          <a:lstStyle/>
          <a:p>
            <a:r>
              <a:rPr lang="it-IT" dirty="0"/>
              <a:t>Procedura di uscita</a:t>
            </a:r>
          </a:p>
        </p:txBody>
      </p:sp>
      <p:sp>
        <p:nvSpPr>
          <p:cNvPr id="3" name="Segnaposto contenuto 2">
            <a:extLst>
              <a:ext uri="{FF2B5EF4-FFF2-40B4-BE49-F238E27FC236}">
                <a16:creationId xmlns:a16="http://schemas.microsoft.com/office/drawing/2014/main" id="{D7047171-C583-C82A-254A-84BE97B12042}"/>
              </a:ext>
            </a:extLst>
          </p:cNvPr>
          <p:cNvSpPr>
            <a:spLocks noGrp="1"/>
          </p:cNvSpPr>
          <p:nvPr>
            <p:ph idx="1"/>
          </p:nvPr>
        </p:nvSpPr>
        <p:spPr/>
        <p:txBody>
          <a:bodyPr>
            <a:normAutofit fontScale="62500" lnSpcReduction="20000"/>
          </a:bodyPr>
          <a:lstStyle/>
          <a:p>
            <a:pPr marL="228600" indent="0">
              <a:buNone/>
            </a:pPr>
            <a:r>
              <a:rPr lang="it-IT" dirty="0"/>
              <a:t>Prima dell’uscita del programma ci sono tre funzioni importanti:</a:t>
            </a:r>
          </a:p>
          <a:p>
            <a:pPr marL="228600" indent="0">
              <a:buNone/>
            </a:pPr>
            <a:r>
              <a:rPr lang="it-IT" sz="2700" b="0" dirty="0" err="1">
                <a:solidFill>
                  <a:srgbClr val="C678DD"/>
                </a:solidFill>
                <a:effectLst/>
                <a:latin typeface="Consolas" panose="020B0609020204030204" pitchFamily="49" charset="0"/>
              </a:rPr>
              <a:t>void</a:t>
            </a:r>
            <a:r>
              <a:rPr lang="it-IT" sz="2700" b="0" dirty="0">
                <a:solidFill>
                  <a:srgbClr val="ABB2BF"/>
                </a:solidFill>
                <a:effectLst/>
                <a:latin typeface="Consolas" panose="020B0609020204030204" pitchFamily="49" charset="0"/>
              </a:rPr>
              <a:t> </a:t>
            </a:r>
            <a:r>
              <a:rPr lang="it-IT" sz="2700" b="0" dirty="0" err="1">
                <a:solidFill>
                  <a:srgbClr val="61AFEF"/>
                </a:solidFill>
                <a:effectLst/>
                <a:latin typeface="Consolas" panose="020B0609020204030204" pitchFamily="49" charset="0"/>
              </a:rPr>
              <a:t>printListFileEntrate</a:t>
            </a:r>
            <a:r>
              <a:rPr lang="it-IT" sz="2700" b="0" dirty="0">
                <a:solidFill>
                  <a:srgbClr val="ABB2BF"/>
                </a:solidFill>
                <a:effectLst/>
                <a:latin typeface="Consolas" panose="020B0609020204030204" pitchFamily="49" charset="0"/>
              </a:rPr>
              <a:t>(</a:t>
            </a:r>
            <a:r>
              <a:rPr lang="it-IT" sz="2700" b="0" dirty="0">
                <a:solidFill>
                  <a:srgbClr val="E5C07B"/>
                </a:solidFill>
                <a:effectLst/>
                <a:latin typeface="Consolas" panose="020B0609020204030204" pitchFamily="49" charset="0"/>
              </a:rPr>
              <a:t>List</a:t>
            </a:r>
            <a:r>
              <a:rPr lang="it-IT" sz="2700" b="0" dirty="0">
                <a:solidFill>
                  <a:srgbClr val="ABB2BF"/>
                </a:solidFill>
                <a:effectLst/>
                <a:latin typeface="Consolas" panose="020B0609020204030204" pitchFamily="49" charset="0"/>
              </a:rPr>
              <a:t> l, </a:t>
            </a:r>
            <a:r>
              <a:rPr lang="it-IT" sz="2700" b="0" dirty="0" err="1">
                <a:solidFill>
                  <a:srgbClr val="C678DD"/>
                </a:solidFill>
                <a:effectLst/>
                <a:latin typeface="Consolas" panose="020B0609020204030204" pitchFamily="49" charset="0"/>
              </a:rPr>
              <a:t>char</a:t>
            </a:r>
            <a:r>
              <a:rPr lang="it-IT" sz="2700" b="0" dirty="0">
                <a:solidFill>
                  <a:srgbClr val="ABB2BF"/>
                </a:solidFill>
                <a:effectLst/>
                <a:latin typeface="Consolas" panose="020B0609020204030204" pitchFamily="49" charset="0"/>
              </a:rPr>
              <a:t> </a:t>
            </a:r>
            <a:r>
              <a:rPr lang="it-IT" sz="2700" b="0" dirty="0">
                <a:solidFill>
                  <a:srgbClr val="C678DD"/>
                </a:solidFill>
                <a:effectLst/>
                <a:latin typeface="Consolas" panose="020B0609020204030204" pitchFamily="49" charset="0"/>
              </a:rPr>
              <a:t>*</a:t>
            </a:r>
            <a:r>
              <a:rPr lang="it-IT" sz="2700" b="0" dirty="0">
                <a:solidFill>
                  <a:srgbClr val="ABB2BF"/>
                </a:solidFill>
                <a:effectLst/>
                <a:latin typeface="Consolas" panose="020B0609020204030204" pitchFamily="49" charset="0"/>
              </a:rPr>
              <a:t>user, </a:t>
            </a:r>
            <a:r>
              <a:rPr lang="it-IT" sz="2700" b="0" dirty="0" err="1">
                <a:solidFill>
                  <a:srgbClr val="E5C07B"/>
                </a:solidFill>
                <a:effectLst/>
                <a:latin typeface="Consolas" panose="020B0609020204030204" pitchFamily="49" charset="0"/>
              </a:rPr>
              <a:t>l_m</a:t>
            </a:r>
            <a:r>
              <a:rPr lang="it-IT" sz="2700" b="0" dirty="0">
                <a:solidFill>
                  <a:srgbClr val="ABB2BF"/>
                </a:solidFill>
                <a:effectLst/>
                <a:latin typeface="Consolas" panose="020B0609020204030204" pitchFamily="49" charset="0"/>
              </a:rPr>
              <a:t> m)</a:t>
            </a:r>
          </a:p>
          <a:p>
            <a:pPr marL="228600" indent="0">
              <a:buNone/>
            </a:pPr>
            <a:r>
              <a:rPr lang="fr-FR" b="0" dirty="0" err="1">
                <a:solidFill>
                  <a:srgbClr val="C678DD"/>
                </a:solidFill>
                <a:effectLst/>
                <a:latin typeface="Consolas" panose="020B0609020204030204" pitchFamily="49" charset="0"/>
              </a:rPr>
              <a:t>void</a:t>
            </a:r>
            <a:r>
              <a:rPr lang="fr-FR" b="0" dirty="0">
                <a:solidFill>
                  <a:srgbClr val="ABB2BF"/>
                </a:solidFill>
                <a:effectLst/>
                <a:latin typeface="Consolas" panose="020B0609020204030204" pitchFamily="49" charset="0"/>
              </a:rPr>
              <a:t> </a:t>
            </a:r>
            <a:r>
              <a:rPr lang="fr-FR" b="0" dirty="0" err="1">
                <a:solidFill>
                  <a:srgbClr val="61AFEF"/>
                </a:solidFill>
                <a:effectLst/>
                <a:latin typeface="Consolas" panose="020B0609020204030204" pitchFamily="49" charset="0"/>
              </a:rPr>
              <a:t>printListFileUscite</a:t>
            </a:r>
            <a:r>
              <a:rPr lang="fr-FR" b="0" dirty="0">
                <a:solidFill>
                  <a:srgbClr val="ABB2BF"/>
                </a:solidFill>
                <a:effectLst/>
                <a:latin typeface="Consolas" panose="020B0609020204030204" pitchFamily="49" charset="0"/>
              </a:rPr>
              <a:t>(</a:t>
            </a:r>
            <a:r>
              <a:rPr lang="fr-FR" b="0" dirty="0">
                <a:solidFill>
                  <a:srgbClr val="E5C07B"/>
                </a:solidFill>
                <a:effectLst/>
                <a:latin typeface="Consolas" panose="020B0609020204030204" pitchFamily="49" charset="0"/>
              </a:rPr>
              <a:t>List</a:t>
            </a:r>
            <a:r>
              <a:rPr lang="fr-FR" b="0" dirty="0">
                <a:solidFill>
                  <a:srgbClr val="ABB2BF"/>
                </a:solidFill>
                <a:effectLst/>
                <a:latin typeface="Consolas" panose="020B0609020204030204" pitchFamily="49" charset="0"/>
              </a:rPr>
              <a:t> l, </a:t>
            </a:r>
            <a:r>
              <a:rPr lang="fr-FR" b="0" dirty="0">
                <a:solidFill>
                  <a:srgbClr val="C678DD"/>
                </a:solidFill>
                <a:effectLst/>
                <a:latin typeface="Consolas" panose="020B0609020204030204" pitchFamily="49" charset="0"/>
              </a:rPr>
              <a:t>char</a:t>
            </a:r>
            <a:r>
              <a:rPr lang="fr-FR" b="0" dirty="0">
                <a:solidFill>
                  <a:srgbClr val="ABB2BF"/>
                </a:solidFill>
                <a:effectLst/>
                <a:latin typeface="Consolas" panose="020B0609020204030204" pitchFamily="49" charset="0"/>
              </a:rPr>
              <a:t> </a:t>
            </a:r>
            <a:r>
              <a:rPr lang="fr-FR" b="0" dirty="0">
                <a:solidFill>
                  <a:srgbClr val="C678DD"/>
                </a:solidFill>
                <a:effectLst/>
                <a:latin typeface="Consolas" panose="020B0609020204030204" pitchFamily="49" charset="0"/>
              </a:rPr>
              <a:t>*</a:t>
            </a:r>
            <a:r>
              <a:rPr lang="fr-FR" b="0" dirty="0">
                <a:solidFill>
                  <a:srgbClr val="ABB2BF"/>
                </a:solidFill>
                <a:effectLst/>
                <a:latin typeface="Consolas" panose="020B0609020204030204" pitchFamily="49" charset="0"/>
              </a:rPr>
              <a:t>user, </a:t>
            </a:r>
            <a:r>
              <a:rPr lang="fr-FR" b="0" dirty="0" err="1">
                <a:solidFill>
                  <a:srgbClr val="E5C07B"/>
                </a:solidFill>
                <a:effectLst/>
                <a:latin typeface="Consolas" panose="020B0609020204030204" pitchFamily="49" charset="0"/>
              </a:rPr>
              <a:t>l_m</a:t>
            </a:r>
            <a:r>
              <a:rPr lang="fr-FR" b="0" dirty="0">
                <a:solidFill>
                  <a:srgbClr val="ABB2BF"/>
                </a:solidFill>
                <a:effectLst/>
                <a:latin typeface="Consolas" panose="020B0609020204030204" pitchFamily="49" charset="0"/>
              </a:rPr>
              <a:t> m)</a:t>
            </a:r>
          </a:p>
          <a:p>
            <a:pPr marL="228600" indent="0">
              <a:buNone/>
            </a:pP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61AFEF"/>
                </a:solidFill>
                <a:effectLst/>
                <a:latin typeface="Consolas" panose="020B0609020204030204" pitchFamily="49" charset="0"/>
              </a:rPr>
              <a:t>visual_eus</a:t>
            </a:r>
            <a:r>
              <a:rPr lang="pt-BR" b="0" dirty="0">
                <a:solidFill>
                  <a:srgbClr val="ABB2BF"/>
                </a:solidFill>
                <a:effectLst/>
                <a:latin typeface="Consolas" panose="020B0609020204030204" pitchFamily="49" charset="0"/>
              </a:rPr>
              <a:t>(</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a:t>
            </a:r>
            <a:r>
              <a:rPr lang="pt-BR" b="0" dirty="0">
                <a:solidFill>
                  <a:srgbClr val="ABB2BF"/>
                </a:solidFill>
                <a:effectLst/>
                <a:latin typeface="Consolas" panose="020B0609020204030204" pitchFamily="49" charset="0"/>
              </a:rPr>
              <a:t>user)</a:t>
            </a:r>
            <a:endParaRPr lang="fr-FR" b="0" dirty="0">
              <a:solidFill>
                <a:srgbClr val="ABB2BF"/>
              </a:solidFill>
              <a:effectLst/>
              <a:latin typeface="Consolas" panose="020B0609020204030204" pitchFamily="49" charset="0"/>
            </a:endParaRPr>
          </a:p>
          <a:p>
            <a:pPr marL="228600" indent="0">
              <a:buNone/>
            </a:pPr>
            <a:r>
              <a:rPr lang="it-IT" dirty="0"/>
              <a:t>Le prime due funzioni si preoccupano di salvare sui file di entrate e uscite il contenuto delle entrate e delle uscite accumulate nella sessione attuale. Il salvataggio sul file avviene sempre a partire dalla fine, per cui prima di scrivere faccio scorrere lo stream del file fino alla fine e solo a quel punto ci scrivo sopra il contenuto di quel nodo in questo modo non rischio di sovrascrivere i dati precedenti che erano memorizzati nel file.</a:t>
            </a:r>
          </a:p>
          <a:p>
            <a:pPr marL="228600" indent="0">
              <a:buNone/>
            </a:pPr>
            <a:r>
              <a:rPr lang="it-IT" dirty="0"/>
              <a:t>Dopo queste procedure con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61AFEF"/>
                </a:solidFill>
                <a:effectLst/>
                <a:latin typeface="Consolas" panose="020B0609020204030204" pitchFamily="49" charset="0"/>
              </a:rPr>
              <a:t>visual_eus</a:t>
            </a:r>
            <a:r>
              <a:rPr lang="pt-BR" b="0" dirty="0">
                <a:solidFill>
                  <a:srgbClr val="ABB2BF"/>
                </a:solidFill>
                <a:effectLst/>
                <a:latin typeface="Consolas" panose="020B0609020204030204" pitchFamily="49" charset="0"/>
              </a:rPr>
              <a:t>(</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a:t>
            </a:r>
            <a:r>
              <a:rPr lang="pt-BR" b="0" dirty="0">
                <a:solidFill>
                  <a:srgbClr val="ABB2BF"/>
                </a:solidFill>
                <a:effectLst/>
                <a:latin typeface="Consolas" panose="020B0609020204030204" pitchFamily="49" charset="0"/>
              </a:rPr>
              <a:t>user) </a:t>
            </a:r>
            <a:r>
              <a:rPr lang="it-IT" dirty="0"/>
              <a:t>faccio vedere all’utente quante entrate e uscite ci sono state nella sezione corrente per capire quanto guadagno o perdita c’è stata. Dopo ciò il programma </a:t>
            </a:r>
            <a:r>
              <a:rPr lang="it-IT"/>
              <a:t>si chiude.</a:t>
            </a:r>
            <a:endParaRPr lang="pt-BR" b="0" dirty="0">
              <a:solidFill>
                <a:srgbClr val="ABB2BF"/>
              </a:solidFill>
              <a:effectLst/>
              <a:latin typeface="Consolas" panose="020B0609020204030204" pitchFamily="49" charset="0"/>
            </a:endParaRPr>
          </a:p>
          <a:p>
            <a:pPr marL="228600" indent="0">
              <a:buNone/>
            </a:pPr>
            <a:endParaRPr lang="it-IT" dirty="0"/>
          </a:p>
        </p:txBody>
      </p:sp>
    </p:spTree>
    <p:extLst>
      <p:ext uri="{BB962C8B-B14F-4D97-AF65-F5344CB8AC3E}">
        <p14:creationId xmlns:p14="http://schemas.microsoft.com/office/powerpoint/2010/main" val="15883284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ame 6">
            <a:extLst>
              <a:ext uri="{FF2B5EF4-FFF2-40B4-BE49-F238E27FC236}">
                <a16:creationId xmlns:a16="http://schemas.microsoft.com/office/drawing/2014/main" id="{DD7EAFE6-2BB9-41FB-9CF4-588CFC70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9524929-325F-4CC4-89F2-74EDDDC6B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4"/>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0D17641-B7BA-4826-BC7C-92172791C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51FC7BE-4DC6-4061-98EB-C48DCFFF6F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3200" y="0"/>
            <a:ext cx="6857999" cy="68579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3D4CA8B8-30A6-49D9-99C0-3ADAF9741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3990" y="1194074"/>
            <a:ext cx="5589934" cy="5737916"/>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022809AF-EB43-4FA3-93FF-87D535C71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439622" y="194269"/>
            <a:ext cx="5760743" cy="5737917"/>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BFC06274-CB7C-FCAE-7E52-4C053B1C08C8}"/>
              </a:ext>
            </a:extLst>
          </p:cNvPr>
          <p:cNvSpPr>
            <a:spLocks noGrp="1"/>
          </p:cNvSpPr>
          <p:nvPr>
            <p:ph type="title"/>
          </p:nvPr>
        </p:nvSpPr>
        <p:spPr>
          <a:xfrm>
            <a:off x="952500" y="1040735"/>
            <a:ext cx="10287000" cy="2559975"/>
          </a:xfrm>
        </p:spPr>
        <p:txBody>
          <a:bodyPr vert="horz" lIns="91440" tIns="45720" rIns="91440" bIns="45720" rtlCol="0" anchor="b">
            <a:normAutofit/>
          </a:bodyPr>
          <a:lstStyle/>
          <a:p>
            <a:pPr algn="ctr"/>
            <a:r>
              <a:rPr lang="en-US">
                <a:solidFill>
                  <a:srgbClr val="FFFFFF"/>
                </a:solidFill>
              </a:rPr>
              <a:t>FINE</a:t>
            </a:r>
          </a:p>
        </p:txBody>
      </p:sp>
    </p:spTree>
    <p:extLst>
      <p:ext uri="{BB962C8B-B14F-4D97-AF65-F5344CB8AC3E}">
        <p14:creationId xmlns:p14="http://schemas.microsoft.com/office/powerpoint/2010/main" val="2220229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9BD016-CC1A-D6BE-6CF8-FB4291765E91}"/>
              </a:ext>
            </a:extLst>
          </p:cNvPr>
          <p:cNvSpPr>
            <a:spLocks noGrp="1"/>
          </p:cNvSpPr>
          <p:nvPr>
            <p:ph type="title"/>
          </p:nvPr>
        </p:nvSpPr>
        <p:spPr/>
        <p:txBody>
          <a:bodyPr>
            <a:normAutofit/>
          </a:bodyPr>
          <a:lstStyle/>
          <a:p>
            <a:r>
              <a:rPr lang="it-IT" sz="3800" b="0" dirty="0" err="1">
                <a:solidFill>
                  <a:srgbClr val="C678DD"/>
                </a:solidFill>
                <a:effectLst/>
                <a:latin typeface="Consolas" panose="020B0609020204030204" pitchFamily="49" charset="0"/>
              </a:rPr>
              <a:t>int</a:t>
            </a:r>
            <a:r>
              <a:rPr lang="it-IT" sz="3800" b="0" dirty="0">
                <a:solidFill>
                  <a:srgbClr val="ABB2BF"/>
                </a:solidFill>
                <a:effectLst/>
                <a:latin typeface="Consolas" panose="020B0609020204030204" pitchFamily="49" charset="0"/>
              </a:rPr>
              <a:t> </a:t>
            </a:r>
            <a:r>
              <a:rPr lang="it-IT" sz="3800" b="0" dirty="0" err="1">
                <a:solidFill>
                  <a:srgbClr val="61AFEF"/>
                </a:solidFill>
                <a:effectLst/>
                <a:latin typeface="Consolas" panose="020B0609020204030204" pitchFamily="49" charset="0"/>
              </a:rPr>
              <a:t>trovautente</a:t>
            </a:r>
            <a:r>
              <a:rPr lang="it-IT" sz="3800" b="0" dirty="0">
                <a:solidFill>
                  <a:srgbClr val="ABB2BF"/>
                </a:solidFill>
                <a:effectLst/>
                <a:latin typeface="Consolas" panose="020B0609020204030204" pitchFamily="49" charset="0"/>
              </a:rPr>
              <a:t>(</a:t>
            </a:r>
            <a:r>
              <a:rPr lang="it-IT" sz="3800" b="0" dirty="0" err="1">
                <a:solidFill>
                  <a:srgbClr val="C678DD"/>
                </a:solidFill>
                <a:effectLst/>
                <a:latin typeface="Consolas" panose="020B0609020204030204" pitchFamily="49" charset="0"/>
              </a:rPr>
              <a:t>char</a:t>
            </a:r>
            <a:r>
              <a:rPr lang="it-IT" sz="3800" b="0" dirty="0">
                <a:solidFill>
                  <a:srgbClr val="ABB2BF"/>
                </a:solidFill>
                <a:effectLst/>
                <a:latin typeface="Consolas" panose="020B0609020204030204" pitchFamily="49" charset="0"/>
              </a:rPr>
              <a:t> </a:t>
            </a:r>
            <a:r>
              <a:rPr lang="it-IT" sz="3800" b="0" dirty="0">
                <a:solidFill>
                  <a:srgbClr val="C678DD"/>
                </a:solidFill>
                <a:effectLst/>
                <a:latin typeface="Consolas" panose="020B0609020204030204" pitchFamily="49" charset="0"/>
              </a:rPr>
              <a:t>*</a:t>
            </a:r>
            <a:r>
              <a:rPr lang="it-IT" sz="3800" b="0" dirty="0">
                <a:solidFill>
                  <a:srgbClr val="ABB2BF"/>
                </a:solidFill>
                <a:effectLst/>
                <a:latin typeface="Consolas" panose="020B0609020204030204" pitchFamily="49" charset="0"/>
              </a:rPr>
              <a:t>user, </a:t>
            </a:r>
            <a:r>
              <a:rPr lang="it-IT" sz="3800" b="0" dirty="0" err="1">
                <a:solidFill>
                  <a:srgbClr val="C678DD"/>
                </a:solidFill>
                <a:effectLst/>
                <a:latin typeface="Consolas" panose="020B0609020204030204" pitchFamily="49" charset="0"/>
              </a:rPr>
              <a:t>char</a:t>
            </a:r>
            <a:r>
              <a:rPr lang="it-IT" sz="3800" b="0" dirty="0">
                <a:solidFill>
                  <a:srgbClr val="ABB2BF"/>
                </a:solidFill>
                <a:effectLst/>
                <a:latin typeface="Consolas" panose="020B0609020204030204" pitchFamily="49" charset="0"/>
              </a:rPr>
              <a:t> </a:t>
            </a:r>
            <a:r>
              <a:rPr lang="it-IT" sz="3800" b="0" dirty="0">
                <a:solidFill>
                  <a:srgbClr val="C678DD"/>
                </a:solidFill>
                <a:effectLst/>
                <a:latin typeface="Consolas" panose="020B0609020204030204" pitchFamily="49" charset="0"/>
              </a:rPr>
              <a:t>*</a:t>
            </a:r>
            <a:r>
              <a:rPr lang="it-IT" sz="3800" b="0" dirty="0" err="1">
                <a:solidFill>
                  <a:srgbClr val="ABB2BF"/>
                </a:solidFill>
                <a:effectLst/>
                <a:latin typeface="Consolas" panose="020B0609020204030204" pitchFamily="49" charset="0"/>
              </a:rPr>
              <a:t>psw</a:t>
            </a:r>
            <a:r>
              <a:rPr lang="it-IT" sz="3800" b="0" dirty="0">
                <a:solidFill>
                  <a:srgbClr val="ABB2BF"/>
                </a:solidFill>
                <a:effectLst/>
                <a:latin typeface="Consolas" panose="020B0609020204030204" pitchFamily="49" charset="0"/>
              </a:rPr>
              <a:t>)</a:t>
            </a:r>
          </a:p>
        </p:txBody>
      </p:sp>
      <p:sp>
        <p:nvSpPr>
          <p:cNvPr id="3" name="Segnaposto contenuto 2">
            <a:extLst>
              <a:ext uri="{FF2B5EF4-FFF2-40B4-BE49-F238E27FC236}">
                <a16:creationId xmlns:a16="http://schemas.microsoft.com/office/drawing/2014/main" id="{A54B19AF-609E-BFBF-5811-EC2077DA7E68}"/>
              </a:ext>
            </a:extLst>
          </p:cNvPr>
          <p:cNvSpPr>
            <a:spLocks noGrp="1"/>
          </p:cNvSpPr>
          <p:nvPr>
            <p:ph idx="1"/>
          </p:nvPr>
        </p:nvSpPr>
        <p:spPr/>
        <p:txBody>
          <a:bodyPr/>
          <a:lstStyle/>
          <a:p>
            <a:pPr marL="228600" indent="0">
              <a:buNone/>
            </a:pPr>
            <a:r>
              <a:rPr lang="it-IT" dirty="0"/>
              <a:t>Questa funzione cerca l’user inserito cercando nel file system la cartella «</a:t>
            </a:r>
            <a:r>
              <a:rPr lang="it-IT" dirty="0" err="1"/>
              <a:t>NomeInserito.user</a:t>
            </a:r>
            <a:r>
              <a:rPr lang="it-IT" dirty="0"/>
              <a:t>» poiché tutti gli utenti esistenti hanno un file chiamato appunto «</a:t>
            </a:r>
            <a:r>
              <a:rPr lang="it-IT" dirty="0" err="1"/>
              <a:t>NomeInserito.user</a:t>
            </a:r>
            <a:r>
              <a:rPr lang="it-IT" dirty="0"/>
              <a:t>» e quindi se tale file non esiste, mi ritorna il valore 0, altrimenti 1.</a:t>
            </a:r>
          </a:p>
          <a:p>
            <a:pPr marL="228600" indent="0">
              <a:buNone/>
            </a:pPr>
            <a:r>
              <a:rPr lang="it-IT" dirty="0"/>
              <a:t>La sintassi per la ricerca del file user è : 	</a:t>
            </a:r>
            <a:r>
              <a:rPr lang="it-IT" b="0" dirty="0" err="1">
                <a:solidFill>
                  <a:srgbClr val="C678DD"/>
                </a:solidFill>
                <a:effectLst/>
                <a:latin typeface="Consolas" panose="020B0609020204030204" pitchFamily="49" charset="0"/>
              </a:rPr>
              <a:t>int</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trovautente</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 «user»);</a:t>
            </a:r>
          </a:p>
          <a:p>
            <a:pPr marL="228600" indent="0">
              <a:buNone/>
            </a:pPr>
            <a:endParaRPr lang="it-IT" dirty="0"/>
          </a:p>
        </p:txBody>
      </p:sp>
    </p:spTree>
    <p:extLst>
      <p:ext uri="{BB962C8B-B14F-4D97-AF65-F5344CB8AC3E}">
        <p14:creationId xmlns:p14="http://schemas.microsoft.com/office/powerpoint/2010/main" val="2307459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6D91243B-F1EE-41F8-8101-5E3B7A83E23F}"/>
              </a:ext>
            </a:extLst>
          </p:cNvPr>
          <p:cNvSpPr>
            <a:spLocks noGrp="1"/>
          </p:cNvSpPr>
          <p:nvPr>
            <p:ph idx="1"/>
          </p:nvPr>
        </p:nvSpPr>
        <p:spPr>
          <a:xfrm>
            <a:off x="838200" y="878006"/>
            <a:ext cx="10515600" cy="5298957"/>
          </a:xfrm>
        </p:spPr>
        <p:txBody>
          <a:bodyPr/>
          <a:lstStyle/>
          <a:p>
            <a:pPr marL="228600" indent="0">
              <a:buNone/>
            </a:pPr>
            <a:r>
              <a:rPr lang="it-IT" dirty="0"/>
              <a:t>Se la funzione </a:t>
            </a:r>
            <a:r>
              <a:rPr lang="it-IT" dirty="0" err="1"/>
              <a:t>trovautente</a:t>
            </a:r>
            <a:r>
              <a:rPr lang="it-IT" dirty="0"/>
              <a:t> mi ritorna 0 allora posso salvare il nuovo user inserito; piccola nota però, ogni user che sarà inserito sarà formattato in caratteri minuscoli utilizzando la procedura </a:t>
            </a:r>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lower</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err="1">
                <a:solidFill>
                  <a:srgbClr val="ABB2BF"/>
                </a:solidFill>
                <a:effectLst/>
                <a:latin typeface="Consolas" panose="020B0609020204030204" pitchFamily="49" charset="0"/>
              </a:rPr>
              <a:t>str</a:t>
            </a:r>
            <a:r>
              <a:rPr lang="it-IT" b="0" dirty="0">
                <a:solidFill>
                  <a:srgbClr val="ABB2BF"/>
                </a:solidFill>
                <a:effectLst/>
                <a:latin typeface="Consolas" panose="020B0609020204030204" pitchFamily="49" charset="0"/>
              </a:rPr>
              <a:t>) </a:t>
            </a:r>
            <a:r>
              <a:rPr lang="it-IT" dirty="0"/>
              <a:t>molto banale. Dopo aver memorizzato l’user verrà chiesto di inserire un password e se l’operazione andrà a buon fine il programma creerà un file chiamato «</a:t>
            </a:r>
            <a:r>
              <a:rPr lang="it-IT" dirty="0" err="1"/>
              <a:t>NomeInserito.PasswordInserita</a:t>
            </a:r>
            <a:r>
              <a:rPr lang="it-IT" dirty="0"/>
              <a:t>» così facendo potrò effettuare il check per un account controllando se esiste questo file.</a:t>
            </a:r>
          </a:p>
        </p:txBody>
      </p:sp>
    </p:spTree>
    <p:extLst>
      <p:ext uri="{BB962C8B-B14F-4D97-AF65-F5344CB8AC3E}">
        <p14:creationId xmlns:p14="http://schemas.microsoft.com/office/powerpoint/2010/main" val="55527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1F1836C-DD61-6919-AAC6-55D74326F579}"/>
              </a:ext>
            </a:extLst>
          </p:cNvPr>
          <p:cNvSpPr>
            <a:spLocks noGrp="1"/>
          </p:cNvSpPr>
          <p:nvPr>
            <p:ph type="title"/>
          </p:nvPr>
        </p:nvSpPr>
        <p:spPr/>
        <p:txBody>
          <a:bodyPr/>
          <a:lstStyle/>
          <a:p>
            <a:r>
              <a:rPr lang="it-IT" dirty="0"/>
              <a:t>Caso del «nuovo utente»</a:t>
            </a:r>
          </a:p>
        </p:txBody>
      </p:sp>
      <p:sp>
        <p:nvSpPr>
          <p:cNvPr id="3" name="Segnaposto contenuto 2">
            <a:extLst>
              <a:ext uri="{FF2B5EF4-FFF2-40B4-BE49-F238E27FC236}">
                <a16:creationId xmlns:a16="http://schemas.microsoft.com/office/drawing/2014/main" id="{55A3C08C-E826-7BDD-B1AB-67EF78DA4A86}"/>
              </a:ext>
            </a:extLst>
          </p:cNvPr>
          <p:cNvSpPr>
            <a:spLocks noGrp="1"/>
          </p:cNvSpPr>
          <p:nvPr>
            <p:ph idx="1"/>
          </p:nvPr>
        </p:nvSpPr>
        <p:spPr/>
        <p:txBody>
          <a:bodyPr>
            <a:normAutofit fontScale="85000" lnSpcReduction="10000"/>
          </a:bodyPr>
          <a:lstStyle/>
          <a:p>
            <a:pPr marL="228600" indent="0">
              <a:buNone/>
            </a:pPr>
            <a:r>
              <a:rPr lang="it-IT" dirty="0"/>
              <a:t>Nel caso si sia creato al momento un nuovo account una variabile chiamata </a:t>
            </a:r>
            <a:r>
              <a:rPr lang="it-IT" dirty="0" err="1"/>
              <a:t>nuovo_utente</a:t>
            </a:r>
            <a:r>
              <a:rPr lang="it-IT" dirty="0"/>
              <a:t> prenderà come valore 1, così facendo si accederà a un parte di codice dove si raccoglieranno i dati dell’utente, gli sarà generata una carta di credito e si creeranno quelli che io chiamo i file di liste perché sono quei file dove andrò a memorizzare i contenuti delle liste che si utilizzeranno. I protagonisti qui sono tre funzioni:</a:t>
            </a:r>
          </a:p>
          <a:p>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createFileList</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p>
          <a:p>
            <a:r>
              <a:rPr lang="it-IT" b="0" dirty="0" err="1">
                <a:solidFill>
                  <a:srgbClr val="C678DD"/>
                </a:solidFill>
                <a:effectLst/>
                <a:latin typeface="Consolas" panose="020B0609020204030204" pitchFamily="49" charset="0"/>
              </a:rPr>
              <a:t>int</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data_p_c</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 </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err="1">
                <a:solidFill>
                  <a:srgbClr val="ABB2BF"/>
                </a:solidFill>
                <a:effectLst/>
                <a:latin typeface="Consolas" panose="020B0609020204030204" pitchFamily="49" charset="0"/>
              </a:rPr>
              <a:t>psw</a:t>
            </a:r>
            <a:r>
              <a:rPr lang="it-IT" b="0" dirty="0">
                <a:solidFill>
                  <a:srgbClr val="ABB2BF"/>
                </a:solidFill>
                <a:effectLst/>
                <a:latin typeface="Consolas" panose="020B0609020204030204" pitchFamily="49" charset="0"/>
              </a:rPr>
              <a:t>)</a:t>
            </a:r>
          </a:p>
          <a:p>
            <a:r>
              <a:rPr lang="en-US" b="0" dirty="0">
                <a:solidFill>
                  <a:srgbClr val="C678DD"/>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card_generator</a:t>
            </a:r>
            <a:r>
              <a:rPr lang="en-US" b="0" dirty="0">
                <a:solidFill>
                  <a:srgbClr val="ABB2BF"/>
                </a:solidFill>
                <a:effectLst/>
                <a:latin typeface="Consolas" panose="020B0609020204030204" pitchFamily="49" charset="0"/>
              </a:rPr>
              <a:t>(</a:t>
            </a:r>
            <a:r>
              <a:rPr lang="en-US" b="0" dirty="0">
                <a:solidFill>
                  <a:srgbClr val="C678DD"/>
                </a:solidFill>
                <a:effectLst/>
                <a:latin typeface="Consolas" panose="020B0609020204030204" pitchFamily="49" charset="0"/>
              </a:rPr>
              <a:t>char</a:t>
            </a: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user)</a:t>
            </a:r>
          </a:p>
        </p:txBody>
      </p:sp>
    </p:spTree>
    <p:extLst>
      <p:ext uri="{BB962C8B-B14F-4D97-AF65-F5344CB8AC3E}">
        <p14:creationId xmlns:p14="http://schemas.microsoft.com/office/powerpoint/2010/main" val="1041025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922A1F-DE23-F92E-AFBC-7CC5DB982BBF}"/>
              </a:ext>
            </a:extLst>
          </p:cNvPr>
          <p:cNvSpPr>
            <a:spLocks noGrp="1"/>
          </p:cNvSpPr>
          <p:nvPr>
            <p:ph type="title"/>
          </p:nvPr>
        </p:nvSpPr>
        <p:spPr/>
        <p:txBody>
          <a:bodyPr>
            <a:normAutofit fontScale="90000"/>
          </a:bodyPr>
          <a:lstStyle/>
          <a:p>
            <a:r>
              <a:rPr lang="it-IT" b="0" dirty="0" err="1">
                <a:solidFill>
                  <a:srgbClr val="C678DD"/>
                </a:solidFill>
                <a:effectLst/>
                <a:latin typeface="Consolas" panose="020B0609020204030204" pitchFamily="49" charset="0"/>
              </a:rPr>
              <a:t>void</a:t>
            </a:r>
            <a:r>
              <a:rPr lang="it-IT" b="0" dirty="0">
                <a:solidFill>
                  <a:srgbClr val="ABB2BF"/>
                </a:solidFill>
                <a:effectLst/>
                <a:latin typeface="Consolas" panose="020B0609020204030204" pitchFamily="49" charset="0"/>
              </a:rPr>
              <a:t> </a:t>
            </a:r>
            <a:r>
              <a:rPr lang="it-IT" b="0" dirty="0" err="1">
                <a:solidFill>
                  <a:srgbClr val="61AFEF"/>
                </a:solidFill>
                <a:effectLst/>
                <a:latin typeface="Consolas" panose="020B0609020204030204" pitchFamily="49" charset="0"/>
              </a:rPr>
              <a:t>createFileList</a:t>
            </a:r>
            <a:r>
              <a:rPr lang="it-IT" b="0" dirty="0">
                <a:solidFill>
                  <a:srgbClr val="ABB2BF"/>
                </a:solidFill>
                <a:effectLst/>
                <a:latin typeface="Consolas" panose="020B0609020204030204" pitchFamily="49" charset="0"/>
              </a:rPr>
              <a:t>(</a:t>
            </a:r>
            <a:r>
              <a:rPr lang="it-IT" b="0" dirty="0" err="1">
                <a:solidFill>
                  <a:srgbClr val="C678DD"/>
                </a:solidFill>
                <a:effectLst/>
                <a:latin typeface="Consolas" panose="020B0609020204030204" pitchFamily="49" charset="0"/>
              </a:rPr>
              <a:t>char</a:t>
            </a:r>
            <a:r>
              <a:rPr lang="it-IT" b="0" dirty="0">
                <a:solidFill>
                  <a:srgbClr val="ABB2BF"/>
                </a:solidFill>
                <a:effectLst/>
                <a:latin typeface="Consolas" panose="020B0609020204030204" pitchFamily="49" charset="0"/>
              </a:rPr>
              <a:t> </a:t>
            </a:r>
            <a:r>
              <a:rPr lang="it-IT" b="0" dirty="0">
                <a:solidFill>
                  <a:srgbClr val="C678DD"/>
                </a:solidFill>
                <a:effectLst/>
                <a:latin typeface="Consolas" panose="020B0609020204030204" pitchFamily="49" charset="0"/>
              </a:rPr>
              <a:t>*</a:t>
            </a:r>
            <a:r>
              <a:rPr lang="it-IT" b="0" dirty="0">
                <a:solidFill>
                  <a:srgbClr val="ABB2BF"/>
                </a:solidFill>
                <a:effectLst/>
                <a:latin typeface="Consolas" panose="020B0609020204030204" pitchFamily="49" charset="0"/>
              </a:rPr>
              <a:t>user)</a:t>
            </a:r>
            <a:endParaRPr lang="it-IT" dirty="0"/>
          </a:p>
        </p:txBody>
      </p:sp>
      <p:sp>
        <p:nvSpPr>
          <p:cNvPr id="3" name="Segnaposto contenuto 2">
            <a:extLst>
              <a:ext uri="{FF2B5EF4-FFF2-40B4-BE49-F238E27FC236}">
                <a16:creationId xmlns:a16="http://schemas.microsoft.com/office/drawing/2014/main" id="{2DD42248-11D6-DA27-E434-4D6C766E646F}"/>
              </a:ext>
            </a:extLst>
          </p:cNvPr>
          <p:cNvSpPr>
            <a:spLocks noGrp="1"/>
          </p:cNvSpPr>
          <p:nvPr>
            <p:ph idx="1"/>
          </p:nvPr>
        </p:nvSpPr>
        <p:spPr/>
        <p:txBody>
          <a:bodyPr/>
          <a:lstStyle/>
          <a:p>
            <a:pPr marL="228600" indent="0">
              <a:buNone/>
            </a:pPr>
            <a:r>
              <a:rPr lang="it-IT" dirty="0"/>
              <a:t>Questa è la meno elaborata delle 3, semplicemente mi crea due file:</a:t>
            </a:r>
          </a:p>
          <a:p>
            <a:r>
              <a:rPr lang="it-IT" dirty="0"/>
              <a:t>Uno chiamato «</a:t>
            </a:r>
            <a:r>
              <a:rPr lang="it-IT" dirty="0" err="1"/>
              <a:t>NomeInserito.entrate</a:t>
            </a:r>
            <a:r>
              <a:rPr lang="it-IT" dirty="0"/>
              <a:t>»</a:t>
            </a:r>
          </a:p>
          <a:p>
            <a:r>
              <a:rPr lang="it-IT" dirty="0"/>
              <a:t>Uno chiamato «</a:t>
            </a:r>
            <a:r>
              <a:rPr lang="it-IT" dirty="0" err="1"/>
              <a:t>NomeInserito.uscite</a:t>
            </a:r>
            <a:r>
              <a:rPr lang="it-IT" dirty="0"/>
              <a:t>»</a:t>
            </a:r>
          </a:p>
        </p:txBody>
      </p:sp>
    </p:spTree>
    <p:extLst>
      <p:ext uri="{BB962C8B-B14F-4D97-AF65-F5344CB8AC3E}">
        <p14:creationId xmlns:p14="http://schemas.microsoft.com/office/powerpoint/2010/main" val="124561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56B2472-B15D-3712-9D1D-0A5E7D72D9F1}"/>
              </a:ext>
            </a:extLst>
          </p:cNvPr>
          <p:cNvSpPr>
            <a:spLocks noGrp="1"/>
          </p:cNvSpPr>
          <p:nvPr>
            <p:ph type="title"/>
          </p:nvPr>
        </p:nvSpPr>
        <p:spPr/>
        <p:txBody>
          <a:bodyPr>
            <a:noAutofit/>
          </a:bodyPr>
          <a:lstStyle/>
          <a:p>
            <a:r>
              <a:rPr lang="it-IT" sz="4200" b="0" dirty="0" err="1">
                <a:solidFill>
                  <a:srgbClr val="C678DD"/>
                </a:solidFill>
                <a:effectLst/>
                <a:latin typeface="Consolas" panose="020B0609020204030204" pitchFamily="49" charset="0"/>
              </a:rPr>
              <a:t>int</a:t>
            </a:r>
            <a:r>
              <a:rPr lang="it-IT" sz="4200" b="0" dirty="0">
                <a:solidFill>
                  <a:srgbClr val="ABB2BF"/>
                </a:solidFill>
                <a:effectLst/>
                <a:latin typeface="Consolas" panose="020B0609020204030204" pitchFamily="49" charset="0"/>
              </a:rPr>
              <a:t> </a:t>
            </a:r>
            <a:r>
              <a:rPr lang="it-IT" sz="4200" b="0" dirty="0" err="1">
                <a:solidFill>
                  <a:srgbClr val="61AFEF"/>
                </a:solidFill>
                <a:effectLst/>
                <a:latin typeface="Consolas" panose="020B0609020204030204" pitchFamily="49" charset="0"/>
              </a:rPr>
              <a:t>data_p_c</a:t>
            </a:r>
            <a:r>
              <a:rPr lang="it-IT" sz="4200" b="0" dirty="0">
                <a:solidFill>
                  <a:srgbClr val="ABB2BF"/>
                </a:solidFill>
                <a:effectLst/>
                <a:latin typeface="Consolas" panose="020B0609020204030204" pitchFamily="49" charset="0"/>
              </a:rPr>
              <a:t>(</a:t>
            </a:r>
            <a:r>
              <a:rPr lang="it-IT" sz="4200" b="0" dirty="0" err="1">
                <a:solidFill>
                  <a:srgbClr val="C678DD"/>
                </a:solidFill>
                <a:effectLst/>
                <a:latin typeface="Consolas" panose="020B0609020204030204" pitchFamily="49" charset="0"/>
              </a:rPr>
              <a:t>char</a:t>
            </a:r>
            <a:r>
              <a:rPr lang="it-IT" sz="4200" b="0" dirty="0">
                <a:solidFill>
                  <a:srgbClr val="ABB2BF"/>
                </a:solidFill>
                <a:effectLst/>
                <a:latin typeface="Consolas" panose="020B0609020204030204" pitchFamily="49" charset="0"/>
              </a:rPr>
              <a:t> </a:t>
            </a:r>
            <a:r>
              <a:rPr lang="it-IT" sz="4200" b="0" dirty="0">
                <a:solidFill>
                  <a:srgbClr val="C678DD"/>
                </a:solidFill>
                <a:effectLst/>
                <a:latin typeface="Consolas" panose="020B0609020204030204" pitchFamily="49" charset="0"/>
              </a:rPr>
              <a:t>*</a:t>
            </a:r>
            <a:r>
              <a:rPr lang="it-IT" sz="4200" b="0" dirty="0">
                <a:solidFill>
                  <a:srgbClr val="ABB2BF"/>
                </a:solidFill>
                <a:effectLst/>
                <a:latin typeface="Consolas" panose="020B0609020204030204" pitchFamily="49" charset="0"/>
              </a:rPr>
              <a:t>user, </a:t>
            </a:r>
            <a:r>
              <a:rPr lang="it-IT" sz="4200" b="0" dirty="0" err="1">
                <a:solidFill>
                  <a:srgbClr val="C678DD"/>
                </a:solidFill>
                <a:effectLst/>
                <a:latin typeface="Consolas" panose="020B0609020204030204" pitchFamily="49" charset="0"/>
              </a:rPr>
              <a:t>char</a:t>
            </a:r>
            <a:r>
              <a:rPr lang="it-IT" sz="4200" b="0" dirty="0">
                <a:solidFill>
                  <a:srgbClr val="ABB2BF"/>
                </a:solidFill>
                <a:effectLst/>
                <a:latin typeface="Consolas" panose="020B0609020204030204" pitchFamily="49" charset="0"/>
              </a:rPr>
              <a:t> </a:t>
            </a:r>
            <a:r>
              <a:rPr lang="it-IT" sz="4200" b="0" dirty="0">
                <a:solidFill>
                  <a:srgbClr val="C678DD"/>
                </a:solidFill>
                <a:effectLst/>
                <a:latin typeface="Consolas" panose="020B0609020204030204" pitchFamily="49" charset="0"/>
              </a:rPr>
              <a:t>*</a:t>
            </a:r>
            <a:r>
              <a:rPr lang="it-IT" sz="4200" b="0" dirty="0" err="1">
                <a:solidFill>
                  <a:srgbClr val="ABB2BF"/>
                </a:solidFill>
                <a:effectLst/>
                <a:latin typeface="Consolas" panose="020B0609020204030204" pitchFamily="49" charset="0"/>
              </a:rPr>
              <a:t>psw</a:t>
            </a:r>
            <a:r>
              <a:rPr lang="it-IT" sz="4200" b="0" dirty="0">
                <a:solidFill>
                  <a:srgbClr val="ABB2BF"/>
                </a:solidFill>
                <a:effectLst/>
                <a:latin typeface="Consolas" panose="020B0609020204030204" pitchFamily="49" charset="0"/>
              </a:rPr>
              <a:t>)</a:t>
            </a:r>
            <a:endParaRPr lang="it-IT" sz="4200" dirty="0"/>
          </a:p>
        </p:txBody>
      </p:sp>
      <p:sp>
        <p:nvSpPr>
          <p:cNvPr id="3" name="Segnaposto contenuto 2">
            <a:extLst>
              <a:ext uri="{FF2B5EF4-FFF2-40B4-BE49-F238E27FC236}">
                <a16:creationId xmlns:a16="http://schemas.microsoft.com/office/drawing/2014/main" id="{61FEF03C-EF6D-42FF-908B-61A873653BE4}"/>
              </a:ext>
            </a:extLst>
          </p:cNvPr>
          <p:cNvSpPr>
            <a:spLocks noGrp="1"/>
          </p:cNvSpPr>
          <p:nvPr>
            <p:ph idx="1"/>
          </p:nvPr>
        </p:nvSpPr>
        <p:spPr>
          <a:xfrm>
            <a:off x="838199" y="2178657"/>
            <a:ext cx="10515600" cy="3998306"/>
          </a:xfrm>
        </p:spPr>
        <p:txBody>
          <a:bodyPr>
            <a:normAutofit fontScale="92500" lnSpcReduction="10000"/>
          </a:bodyPr>
          <a:lstStyle/>
          <a:p>
            <a:pPr marL="228600" indent="0">
              <a:buNone/>
            </a:pPr>
            <a:r>
              <a:rPr lang="it-IT" dirty="0"/>
              <a:t>Questa funziona usa una </a:t>
            </a:r>
            <a:r>
              <a:rPr lang="it-IT" dirty="0" err="1"/>
              <a:t>struct</a:t>
            </a:r>
            <a:r>
              <a:rPr lang="it-IT" dirty="0"/>
              <a:t> che io ho definito come tipo </a:t>
            </a:r>
            <a:r>
              <a:rPr lang="it-IT" dirty="0" err="1"/>
              <a:t>utente_t</a:t>
            </a:r>
            <a:r>
              <a:rPr lang="it-IT" dirty="0"/>
              <a:t> dove memorizzo tutti i dati raccolti dalla tastiera. Infatti tale funzione chiede all’utente di inserire il suo nome, cognome, data di nascita e città di nascita che saranno salvate nella </a:t>
            </a:r>
            <a:r>
              <a:rPr lang="it-IT" dirty="0" err="1"/>
              <a:t>struct</a:t>
            </a:r>
            <a:r>
              <a:rPr lang="it-IT" dirty="0"/>
              <a:t>, nel frattempo sempre nella </a:t>
            </a:r>
            <a:r>
              <a:rPr lang="it-IT" dirty="0" err="1"/>
              <a:t>struct</a:t>
            </a:r>
            <a:r>
              <a:rPr lang="it-IT" dirty="0"/>
              <a:t> sarà memorizzata la password dell’utente ( passate come </a:t>
            </a:r>
            <a:r>
              <a:rPr lang="it-IT" dirty="0" err="1"/>
              <a:t>char</a:t>
            </a:r>
            <a:r>
              <a:rPr lang="it-IT" dirty="0"/>
              <a:t> *</a:t>
            </a:r>
            <a:r>
              <a:rPr lang="it-IT" dirty="0" err="1"/>
              <a:t>psw</a:t>
            </a:r>
            <a:r>
              <a:rPr lang="it-IT" dirty="0"/>
              <a:t>) e sarà impostato il saldo a 0. Alla fine il contenuto della </a:t>
            </a:r>
            <a:r>
              <a:rPr lang="it-IT" dirty="0" err="1"/>
              <a:t>struct</a:t>
            </a:r>
            <a:r>
              <a:rPr lang="it-IT" dirty="0"/>
              <a:t> sarà memorizzato nel file chiamato «</a:t>
            </a:r>
            <a:r>
              <a:rPr lang="it-IT" dirty="0" err="1"/>
              <a:t>NomeInserito.user</a:t>
            </a:r>
            <a:r>
              <a:rPr lang="it-IT" dirty="0"/>
              <a:t>».</a:t>
            </a:r>
          </a:p>
          <a:p>
            <a:pPr marL="228600" indent="0">
              <a:buNone/>
            </a:pPr>
            <a:r>
              <a:rPr lang="it-IT" dirty="0"/>
              <a:t>Di seguito è illustrata la </a:t>
            </a:r>
            <a:r>
              <a:rPr lang="it-IT" dirty="0" err="1"/>
              <a:t>struct</a:t>
            </a:r>
            <a:r>
              <a:rPr lang="it-IT" dirty="0"/>
              <a:t> utilizzata:</a:t>
            </a:r>
          </a:p>
        </p:txBody>
      </p:sp>
    </p:spTree>
    <p:extLst>
      <p:ext uri="{BB962C8B-B14F-4D97-AF65-F5344CB8AC3E}">
        <p14:creationId xmlns:p14="http://schemas.microsoft.com/office/powerpoint/2010/main" val="3057109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8F753218-0D8D-0110-99A7-38728A751ABA}"/>
              </a:ext>
            </a:extLst>
          </p:cNvPr>
          <p:cNvSpPr>
            <a:spLocks noGrp="1"/>
          </p:cNvSpPr>
          <p:nvPr>
            <p:ph idx="1"/>
          </p:nvPr>
        </p:nvSpPr>
        <p:spPr>
          <a:xfrm>
            <a:off x="838200" y="705135"/>
            <a:ext cx="10515600" cy="5471828"/>
          </a:xfrm>
        </p:spPr>
        <p:txBody>
          <a:bodyPr>
            <a:normAutofit fontScale="70000" lnSpcReduction="20000"/>
          </a:bodyPr>
          <a:lstStyle/>
          <a:p>
            <a:pPr marL="228600" indent="0">
              <a:buNone/>
            </a:pPr>
            <a:r>
              <a:rPr lang="pt-BR" b="0" dirty="0">
                <a:solidFill>
                  <a:srgbClr val="C678DD"/>
                </a:solidFill>
                <a:effectLst/>
                <a:latin typeface="Consolas" panose="020B0609020204030204" pitchFamily="49" charset="0"/>
              </a:rPr>
              <a:t>typedef</a:t>
            </a: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struct</a:t>
            </a:r>
            <a:r>
              <a:rPr lang="pt-BR" b="0" dirty="0">
                <a:solidFill>
                  <a:srgbClr val="ABB2BF"/>
                </a:solidFill>
                <a:effectLst/>
                <a:latin typeface="Consolas" panose="020B0609020204030204" pitchFamily="49" charset="0"/>
              </a:rPr>
              <a:t> </a:t>
            </a:r>
            <a:r>
              <a:rPr lang="pt-BR" b="0" dirty="0">
                <a:solidFill>
                  <a:srgbClr val="E5C07B"/>
                </a:solidFill>
                <a:effectLst/>
                <a:latin typeface="Consolas" panose="020B0609020204030204" pitchFamily="49" charset="0"/>
              </a:rPr>
              <a:t>utente_s</a:t>
            </a:r>
            <a:r>
              <a:rPr lang="pt-BR" b="0" dirty="0">
                <a:solidFill>
                  <a:srgbClr val="ABB2BF"/>
                </a:solidFill>
                <a:effectLst/>
                <a:latin typeface="Consolas" panose="020B0609020204030204" pitchFamily="49" charset="0"/>
              </a:rPr>
              <a:t> {</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user</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nome</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cognome</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data_di_nascita</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15</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city</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intestatario</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60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cvv</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num_carta</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16</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int</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codice_carta</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4</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char</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password</a:t>
            </a:r>
            <a:r>
              <a:rPr lang="pt-BR" b="0" dirty="0">
                <a:solidFill>
                  <a:srgbClr val="ABB2BF"/>
                </a:solidFill>
                <a:effectLst/>
                <a:latin typeface="Consolas" panose="020B0609020204030204" pitchFamily="49" charset="0"/>
              </a:rPr>
              <a:t>[</a:t>
            </a:r>
            <a:r>
              <a:rPr lang="pt-BR" b="0" dirty="0">
                <a:solidFill>
                  <a:srgbClr val="D19A66"/>
                </a:solidFill>
                <a:effectLst/>
                <a:latin typeface="Consolas" panose="020B0609020204030204" pitchFamily="49" charset="0"/>
              </a:rPr>
              <a:t>30</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    </a:t>
            </a:r>
            <a:r>
              <a:rPr lang="pt-BR" b="0" dirty="0">
                <a:solidFill>
                  <a:srgbClr val="C678DD"/>
                </a:solidFill>
                <a:effectLst/>
                <a:latin typeface="Consolas" panose="020B0609020204030204" pitchFamily="49" charset="0"/>
              </a:rPr>
              <a:t>float</a:t>
            </a:r>
            <a:r>
              <a:rPr lang="pt-BR" b="0" dirty="0">
                <a:solidFill>
                  <a:srgbClr val="ABB2BF"/>
                </a:solidFill>
                <a:effectLst/>
                <a:latin typeface="Consolas" panose="020B0609020204030204" pitchFamily="49" charset="0"/>
              </a:rPr>
              <a:t> </a:t>
            </a:r>
            <a:r>
              <a:rPr lang="pt-BR" b="0" dirty="0">
                <a:solidFill>
                  <a:srgbClr val="E06C75"/>
                </a:solidFill>
                <a:effectLst/>
                <a:latin typeface="Consolas" panose="020B0609020204030204" pitchFamily="49" charset="0"/>
              </a:rPr>
              <a:t>saldo</a:t>
            </a:r>
            <a:r>
              <a:rPr lang="pt-BR" b="0" dirty="0">
                <a:solidFill>
                  <a:srgbClr val="ABB2BF"/>
                </a:solidFill>
                <a:effectLst/>
                <a:latin typeface="Consolas" panose="020B0609020204030204" pitchFamily="49" charset="0"/>
              </a:rPr>
              <a:t>;</a:t>
            </a:r>
          </a:p>
          <a:p>
            <a:pPr marL="228600" indent="0">
              <a:buNone/>
            </a:pPr>
            <a:r>
              <a:rPr lang="pt-BR" b="0" dirty="0">
                <a:solidFill>
                  <a:srgbClr val="ABB2BF"/>
                </a:solidFill>
                <a:effectLst/>
                <a:latin typeface="Consolas" panose="020B0609020204030204" pitchFamily="49" charset="0"/>
              </a:rPr>
              <a:t>}</a:t>
            </a:r>
            <a:r>
              <a:rPr lang="pt-BR" b="0" dirty="0">
                <a:solidFill>
                  <a:srgbClr val="E5C07B"/>
                </a:solidFill>
                <a:effectLst/>
                <a:latin typeface="Consolas" panose="020B0609020204030204" pitchFamily="49" charset="0"/>
              </a:rPr>
              <a:t>utente_t</a:t>
            </a:r>
            <a:r>
              <a:rPr lang="pt-BR" b="0" dirty="0">
                <a:solidFill>
                  <a:srgbClr val="ABB2BF"/>
                </a:solidFill>
                <a:effectLst/>
                <a:latin typeface="Consolas" panose="020B0609020204030204" pitchFamily="49" charset="0"/>
              </a:rPr>
              <a:t>;</a:t>
            </a:r>
          </a:p>
          <a:p>
            <a:pPr marL="228600" indent="0">
              <a:buNone/>
            </a:pPr>
            <a:endParaRPr lang="it-IT" dirty="0"/>
          </a:p>
        </p:txBody>
      </p:sp>
    </p:spTree>
    <p:extLst>
      <p:ext uri="{BB962C8B-B14F-4D97-AF65-F5344CB8AC3E}">
        <p14:creationId xmlns:p14="http://schemas.microsoft.com/office/powerpoint/2010/main" val="833645367"/>
      </p:ext>
    </p:extLst>
  </p:cSld>
  <p:clrMapOvr>
    <a:masterClrMapping/>
  </p:clrMapOvr>
</p:sld>
</file>

<file path=ppt/theme/theme1.xml><?xml version="1.0" encoding="utf-8"?>
<a:theme xmlns:a="http://schemas.openxmlformats.org/drawingml/2006/main" name="LuminousVTI">
  <a:themeElements>
    <a:clrScheme name="AnalogousFromRegularSeedLeftStep">
      <a:dk1>
        <a:srgbClr val="000000"/>
      </a:dk1>
      <a:lt1>
        <a:srgbClr val="FFFFFF"/>
      </a:lt1>
      <a:dk2>
        <a:srgbClr val="1B252F"/>
      </a:dk2>
      <a:lt2>
        <a:srgbClr val="F1F3F0"/>
      </a:lt2>
      <a:accent1>
        <a:srgbClr val="AD43CD"/>
      </a:accent1>
      <a:accent2>
        <a:srgbClr val="6333BC"/>
      </a:accent2>
      <a:accent3>
        <a:srgbClr val="434BCD"/>
      </a:accent3>
      <a:accent4>
        <a:srgbClr val="3173BB"/>
      </a:accent4>
      <a:accent5>
        <a:srgbClr val="42BCCA"/>
      </a:accent5>
      <a:accent6>
        <a:srgbClr val="31BB90"/>
      </a:accent6>
      <a:hlink>
        <a:srgbClr val="4C9D34"/>
      </a:hlink>
      <a:folHlink>
        <a:srgbClr val="7F7F7F"/>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docProps/app.xml><?xml version="1.0" encoding="utf-8"?>
<Properties xmlns="http://schemas.openxmlformats.org/officeDocument/2006/extended-properties" xmlns:vt="http://schemas.openxmlformats.org/officeDocument/2006/docPropsVTypes">
  <TotalTime>474</TotalTime>
  <Words>2600</Words>
  <Application>Microsoft Office PowerPoint</Application>
  <PresentationFormat>Widescreen</PresentationFormat>
  <Paragraphs>144</Paragraphs>
  <Slides>36</Slides>
  <Notes>0</Notes>
  <HiddenSlides>0</HiddenSlides>
  <MMClips>1</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36</vt:i4>
      </vt:variant>
    </vt:vector>
  </HeadingPairs>
  <TitlesOfParts>
    <vt:vector size="42" baseType="lpstr">
      <vt:lpstr>Arial</vt:lpstr>
      <vt:lpstr>Avenir Next LT Pro</vt:lpstr>
      <vt:lpstr>Consolas</vt:lpstr>
      <vt:lpstr>Sabon Next LT</vt:lpstr>
      <vt:lpstr>Wingdings</vt:lpstr>
      <vt:lpstr>LuminousVTI</vt:lpstr>
      <vt:lpstr>Progetto di laboratorio di informatica</vt:lpstr>
      <vt:lpstr>In nutshell: </vt:lpstr>
      <vt:lpstr>Funzionamento</vt:lpstr>
      <vt:lpstr>int trovautente(char *user, char *psw)</vt:lpstr>
      <vt:lpstr>Presentazione standard di PowerPoint</vt:lpstr>
      <vt:lpstr>Caso del «nuovo utente»</vt:lpstr>
      <vt:lpstr>void createFileList(char *user)</vt:lpstr>
      <vt:lpstr>int data_p_c(char *user, char *psw)</vt:lpstr>
      <vt:lpstr>Presentazione standard di PowerPoint</vt:lpstr>
      <vt:lpstr>int card_generator(char *user)</vt:lpstr>
      <vt:lpstr>Case : si</vt:lpstr>
      <vt:lpstr>int pass_recovery(char *user) </vt:lpstr>
      <vt:lpstr>int new_pass(char *user, char *psw)</vt:lpstr>
      <vt:lpstr>Presentazione standard di PowerPoint</vt:lpstr>
      <vt:lpstr>Menù principale</vt:lpstr>
      <vt:lpstr>Presentazione standard di PowerPoint</vt:lpstr>
      <vt:lpstr>Case : ‘s’</vt:lpstr>
      <vt:lpstr>Case : ‘e’</vt:lpstr>
      <vt:lpstr>void readFileEntrate(char *user) </vt:lpstr>
      <vt:lpstr>void printEntrate(List l);</vt:lpstr>
      <vt:lpstr>Case : ‘u’</vt:lpstr>
      <vt:lpstr>void readFileUscite(char *user)</vt:lpstr>
      <vt:lpstr>void printUscite(List l)</vt:lpstr>
      <vt:lpstr>Case : ‘b’</vt:lpstr>
      <vt:lpstr>int bonifico(char *user, char *bonuser, float importo)</vt:lpstr>
      <vt:lpstr>int vers(char *user, float importo) </vt:lpstr>
      <vt:lpstr>Presentazione standard di PowerPoint</vt:lpstr>
      <vt:lpstr>char *data() e char *ora() </vt:lpstr>
      <vt:lpstr>Case : ‘p’</vt:lpstr>
      <vt:lpstr>int prelievo(char *user,float importo) </vt:lpstr>
      <vt:lpstr>Presentazione standard di PowerPoint</vt:lpstr>
      <vt:lpstr>Case : ‘v’</vt:lpstr>
      <vt:lpstr>Case : ‘i’</vt:lpstr>
      <vt:lpstr>Case : ‘x’</vt:lpstr>
      <vt:lpstr>Procedura di uscita</vt:lpstr>
      <vt:lpstr>FINE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Bancomat Progetto di laboratorio di informatica</dc:title>
  <dc:creator>RAFFAELE PETROLO</dc:creator>
  <cp:lastModifiedBy>RAFFAELE PETROLO</cp:lastModifiedBy>
  <cp:revision>8</cp:revision>
  <dcterms:created xsi:type="dcterms:W3CDTF">2022-09-14T10:38:39Z</dcterms:created>
  <dcterms:modified xsi:type="dcterms:W3CDTF">2022-09-16T12:21:14Z</dcterms:modified>
</cp:coreProperties>
</file>

<file path=docProps/thumbnail.jpeg>
</file>